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45"/>
  </p:notesMasterIdLst>
  <p:sldIdLst>
    <p:sldId id="297" r:id="rId5"/>
    <p:sldId id="303" r:id="rId6"/>
    <p:sldId id="295" r:id="rId7"/>
    <p:sldId id="290" r:id="rId8"/>
    <p:sldId id="298" r:id="rId9"/>
    <p:sldId id="319" r:id="rId10"/>
    <p:sldId id="311" r:id="rId11"/>
    <p:sldId id="340" r:id="rId12"/>
    <p:sldId id="318" r:id="rId13"/>
    <p:sldId id="352" r:id="rId14"/>
    <p:sldId id="315" r:id="rId15"/>
    <p:sldId id="342" r:id="rId16"/>
    <p:sldId id="299" r:id="rId17"/>
    <p:sldId id="341" r:id="rId18"/>
    <p:sldId id="343" r:id="rId19"/>
    <p:sldId id="344" r:id="rId20"/>
    <p:sldId id="304" r:id="rId21"/>
    <p:sldId id="345" r:id="rId22"/>
    <p:sldId id="346" r:id="rId23"/>
    <p:sldId id="312" r:id="rId24"/>
    <p:sldId id="314" r:id="rId25"/>
    <p:sldId id="313" r:id="rId26"/>
    <p:sldId id="306" r:id="rId27"/>
    <p:sldId id="309" r:id="rId28"/>
    <p:sldId id="305" r:id="rId29"/>
    <p:sldId id="353" r:id="rId30"/>
    <p:sldId id="347" r:id="rId31"/>
    <p:sldId id="348" r:id="rId32"/>
    <p:sldId id="349" r:id="rId33"/>
    <p:sldId id="350" r:id="rId34"/>
    <p:sldId id="351" r:id="rId35"/>
    <p:sldId id="310" r:id="rId36"/>
    <p:sldId id="308" r:id="rId37"/>
    <p:sldId id="307" r:id="rId38"/>
    <p:sldId id="316" r:id="rId39"/>
    <p:sldId id="322" r:id="rId40"/>
    <p:sldId id="321" r:id="rId41"/>
    <p:sldId id="301" r:id="rId42"/>
    <p:sldId id="300" r:id="rId43"/>
    <p:sldId id="296" r:id="rId44"/>
  </p:sldIdLst>
  <p:sldSz cx="9144000" cy="5143500" type="screen16x9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5" userDrawn="1">
          <p15:clr>
            <a:srgbClr val="A4A3A4"/>
          </p15:clr>
        </p15:guide>
        <p15:guide id="2" pos="61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11C6C"/>
    <a:srgbClr val="F47920"/>
    <a:srgbClr val="E86741"/>
    <a:srgbClr val="E174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B0B0CB5-CF83-40B4-B967-E850523AA8ED}" v="1" dt="2020-05-17T18:58:44.03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947"/>
    <p:restoredTop sz="78792"/>
  </p:normalViewPr>
  <p:slideViewPr>
    <p:cSldViewPr snapToGrid="0" snapToObjects="1">
      <p:cViewPr varScale="1">
        <p:scale>
          <a:sx n="128" d="100"/>
          <a:sy n="128" d="100"/>
        </p:scale>
        <p:origin x="728" y="168"/>
      </p:cViewPr>
      <p:guideLst>
        <p:guide orient="horz" pos="305"/>
        <p:guide pos="61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viewProps" Target="viewProps.xml"/><Relationship Id="rId50" Type="http://schemas.microsoft.com/office/2016/11/relationships/changesInfo" Target="changesInfos/changesInfo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microsoft.com/office/2015/10/relationships/revisionInfo" Target="revisionInfo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pta, Aryan" userId="S::u1826475@live.warwick.ac.uk::00520c40-84d1-4d01-bfef-a0f31b556897" providerId="AD" clId="Web-{5B0B0CB5-CF83-40B4-B967-E850523AA8ED}"/>
    <pc:docChg chg="modSld">
      <pc:chgData name="Gupta, Aryan" userId="S::u1826475@live.warwick.ac.uk::00520c40-84d1-4d01-bfef-a0f31b556897" providerId="AD" clId="Web-{5B0B0CB5-CF83-40B4-B967-E850523AA8ED}" dt="2020-05-17T18:58:44.034" v="0" actId="1076"/>
      <pc:docMkLst>
        <pc:docMk/>
      </pc:docMkLst>
      <pc:sldChg chg="modSp">
        <pc:chgData name="Gupta, Aryan" userId="S::u1826475@live.warwick.ac.uk::00520c40-84d1-4d01-bfef-a0f31b556897" providerId="AD" clId="Web-{5B0B0CB5-CF83-40B4-B967-E850523AA8ED}" dt="2020-05-17T18:58:44.034" v="0" actId="1076"/>
        <pc:sldMkLst>
          <pc:docMk/>
          <pc:sldMk cId="338078910" sldId="297"/>
        </pc:sldMkLst>
        <pc:picChg chg="mod">
          <ac:chgData name="Gupta, Aryan" userId="S::u1826475@live.warwick.ac.uk::00520c40-84d1-4d01-bfef-a0f31b556897" providerId="AD" clId="Web-{5B0B0CB5-CF83-40B4-B967-E850523AA8ED}" dt="2020-05-17T18:58:44.034" v="0" actId="1076"/>
          <ac:picMkLst>
            <pc:docMk/>
            <pc:sldMk cId="338078910" sldId="297"/>
            <ac:picMk id="2" creationId="{00000000-0000-0000-0000-00000000000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9AD634-B286-CF4C-B608-BAEDD7C846A9}" type="datetimeFigureOut">
              <a:rPr lang="en-US" smtClean="0"/>
              <a:t>12/16/20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8B6ED8-9D91-5E4C-8236-27D5494AAD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742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8B6ED8-9D91-5E4C-8236-27D5494AAD9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4066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8B6ED8-9D91-5E4C-8236-27D5494AAD9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0441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8B6ED8-9D91-5E4C-8236-27D5494AAD9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99625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8B6ED8-9D91-5E4C-8236-27D5494AAD9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3830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8B6ED8-9D91-5E4C-8236-27D5494AAD9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5386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8B6ED8-9D91-5E4C-8236-27D5494AAD9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1037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8B6ED8-9D91-5E4C-8236-27D5494AAD9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3538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8B6ED8-9D91-5E4C-8236-27D5494AAD9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7757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8B6ED8-9D91-5E4C-8236-27D5494AAD9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7892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8B6ED8-9D91-5E4C-8236-27D5494AAD9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9601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8B6ED8-9D91-5E4C-8236-27D5494AAD9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6122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GB" dirty="0"/>
              <a:t>首先</a:t>
            </a:r>
            <a:r>
              <a:rPr lang="zh-CN" altLang="en-US" dirty="0"/>
              <a:t>：提出科学问题 （现有的问题，能想到有三个）</a:t>
            </a:r>
            <a:endParaRPr lang="en-GB" altLang="zh-CN" dirty="0"/>
          </a:p>
          <a:p>
            <a:endParaRPr lang="en-GB" altLang="zh-CN" dirty="0"/>
          </a:p>
          <a:p>
            <a:r>
              <a:rPr lang="zh-CN" altLang="en-US" dirty="0"/>
              <a:t>其次：分析类型，根据我们的科学问题确定数据挖掘的方向和深度 （太细的分析流程不用说，只要说分析类型就好）</a:t>
            </a:r>
            <a:endParaRPr lang="en-GB" altLang="zh-CN" dirty="0"/>
          </a:p>
          <a:p>
            <a:endParaRPr lang="en-GB" altLang="zh-CN" dirty="0"/>
          </a:p>
          <a:p>
            <a:r>
              <a:rPr lang="zh-CN" altLang="en-US" dirty="0"/>
              <a:t>最后：解决问题</a:t>
            </a:r>
            <a:endParaRPr lang="en-GB" altLang="zh-CN" dirty="0"/>
          </a:p>
          <a:p>
            <a:endParaRPr lang="en-GB" altLang="zh-CN" dirty="0"/>
          </a:p>
          <a:p>
            <a:endParaRPr lang="en-GB" altLang="zh-CN" dirty="0"/>
          </a:p>
          <a:p>
            <a:r>
              <a:rPr lang="zh-CN" altLang="en-US" dirty="0"/>
              <a:t>自己不一张图</a:t>
            </a:r>
            <a:endParaRPr lang="en-GB" altLang="zh-CN" dirty="0"/>
          </a:p>
          <a:p>
            <a:endParaRPr lang="en-GB" dirty="0"/>
          </a:p>
          <a:p>
            <a:r>
              <a:rPr lang="zh-CN" altLang="en-US" dirty="0"/>
              <a:t>可视化只是为了上我们更好的找出差异，但是这不是最终的分析，所有的分析都需要跟后期功能上钩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8B6ED8-9D91-5E4C-8236-27D5494AAD9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9273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8B6ED8-9D91-5E4C-8236-27D5494AAD9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3546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查找蛋白质功能 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chromosome or scaffold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区别是什么</a:t>
            </a:r>
            <a:endParaRPr lang="en-GB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dirty="0"/>
              <a:t>如何把</a:t>
            </a:r>
            <a:r>
              <a:rPr lang="en-US" altLang="zh-CN" dirty="0" err="1"/>
              <a:t>gff</a:t>
            </a:r>
            <a:r>
              <a:rPr lang="zh-CN" altLang="en-US" dirty="0"/>
              <a:t> 注释编号和蛋白质功能联系起来。</a:t>
            </a:r>
            <a:endParaRPr lang="en-GB" altLang="zh-CN" dirty="0"/>
          </a:p>
          <a:p>
            <a:endParaRPr lang="en-GB" dirty="0"/>
          </a:p>
          <a:p>
            <a:r>
              <a:rPr lang="zh-CN" altLang="en-US" dirty="0"/>
              <a:t>需要了解各个网站的数据类型，数据格式，作为一个生信的学生。   做一个数据格式总结经验。</a:t>
            </a:r>
            <a:endParaRPr lang="en-GB" altLang="zh-CN" dirty="0"/>
          </a:p>
          <a:p>
            <a:endParaRPr lang="en-GB" dirty="0"/>
          </a:p>
          <a:p>
            <a:r>
              <a:rPr lang="en-GB" dirty="0"/>
              <a:t>id type: </a:t>
            </a:r>
            <a:r>
              <a:rPr lang="zh-CN" altLang="en-US" dirty="0"/>
              <a:t>可选值包括</a:t>
            </a:r>
            <a:r>
              <a:rPr lang="en-GB" dirty="0" err="1"/>
              <a:t>chromosome,nonchromosomal,seqlevel</a:t>
            </a:r>
            <a:r>
              <a:rPr lang="en-GB" dirty="0"/>
              <a:t>。</a:t>
            </a:r>
          </a:p>
          <a:p>
            <a:r>
              <a:rPr lang="en-GB" dirty="0"/>
              <a:t>（1）chromosome</a:t>
            </a:r>
            <a:r>
              <a:rPr lang="zh-CN" altLang="en-US" dirty="0"/>
              <a:t>就不用说了；</a:t>
            </a:r>
          </a:p>
          <a:p>
            <a:r>
              <a:rPr lang="zh-CN" altLang="en-US" dirty="0"/>
              <a:t>（</a:t>
            </a:r>
            <a:r>
              <a:rPr lang="en-US" altLang="zh-CN" dirty="0"/>
              <a:t>2</a:t>
            </a:r>
            <a:r>
              <a:rPr lang="zh-CN" altLang="en-US" dirty="0"/>
              <a:t>）</a:t>
            </a:r>
            <a:r>
              <a:rPr lang="en-GB" dirty="0" err="1"/>
              <a:t>nonchromosal</a:t>
            </a:r>
            <a:r>
              <a:rPr lang="zh-CN" altLang="en-US" dirty="0"/>
              <a:t>中包含了暂时未能确定染色体的序列；</a:t>
            </a:r>
          </a:p>
          <a:p>
            <a:r>
              <a:rPr lang="zh-CN" altLang="en-US" dirty="0"/>
              <a:t>（</a:t>
            </a:r>
            <a:r>
              <a:rPr lang="en-US" altLang="zh-CN" dirty="0"/>
              <a:t>3</a:t>
            </a:r>
            <a:r>
              <a:rPr lang="zh-CN" altLang="en-US" dirty="0"/>
              <a:t>）</a:t>
            </a:r>
            <a:r>
              <a:rPr lang="en-GB" dirty="0" err="1"/>
              <a:t>seqlevel</a:t>
            </a:r>
            <a:r>
              <a:rPr lang="zh-CN" altLang="en-US" dirty="0"/>
              <a:t>包括</a:t>
            </a:r>
            <a:r>
              <a:rPr lang="en-GB" dirty="0"/>
              <a:t>sequence scaffolds, chunks </a:t>
            </a:r>
            <a:r>
              <a:rPr lang="zh-CN" altLang="en-US" dirty="0"/>
              <a:t>或者</a:t>
            </a:r>
            <a:r>
              <a:rPr lang="en-GB" dirty="0"/>
              <a:t>clones</a:t>
            </a:r>
            <a:r>
              <a:rPr lang="zh-CN" altLang="en-US" dirty="0"/>
              <a:t>三个层次。</a:t>
            </a:r>
          </a:p>
          <a:p>
            <a:r>
              <a:rPr lang="zh-CN" altLang="en-US" dirty="0"/>
              <a:t>‘</a:t>
            </a:r>
            <a:r>
              <a:rPr lang="en-GB" dirty="0"/>
              <a:t>scaffold’：</a:t>
            </a:r>
            <a:r>
              <a:rPr lang="zh-CN" altLang="en-US" dirty="0"/>
              <a:t>通过短的测序</a:t>
            </a:r>
            <a:r>
              <a:rPr lang="en-GB" dirty="0"/>
              <a:t>reads</a:t>
            </a:r>
            <a:r>
              <a:rPr lang="zh-CN" altLang="en-US" dirty="0"/>
              <a:t>拼接组装成更大的序列</a:t>
            </a:r>
            <a:r>
              <a:rPr lang="en-US" altLang="zh-CN" dirty="0"/>
              <a:t>—-</a:t>
            </a:r>
            <a:r>
              <a:rPr lang="en-GB" dirty="0"/>
              <a:t>contigs（</a:t>
            </a:r>
            <a:r>
              <a:rPr lang="zh-CN" altLang="en-US" dirty="0"/>
              <a:t>通常来自全基因组鸟枪测序，</a:t>
            </a:r>
            <a:r>
              <a:rPr lang="en-GB" dirty="0"/>
              <a:t>WGS），</a:t>
            </a:r>
            <a:r>
              <a:rPr lang="zh-CN" altLang="en-US" dirty="0"/>
              <a:t>但是还不能组成到染色体的程度。通常还需要更多的测序，来消除</a:t>
            </a:r>
            <a:r>
              <a:rPr lang="en-GB" dirty="0"/>
              <a:t>gaps</a:t>
            </a:r>
            <a:r>
              <a:rPr lang="zh-CN" altLang="en-US" dirty="0"/>
              <a:t>并确定顺序（</a:t>
            </a:r>
            <a:r>
              <a:rPr lang="en-GB" dirty="0"/>
              <a:t>tiling path）</a:t>
            </a:r>
          </a:p>
          <a:p>
            <a:r>
              <a:rPr lang="en-GB" dirty="0"/>
              <a:t>‘chunk’:</a:t>
            </a:r>
            <a:r>
              <a:rPr lang="zh-CN" altLang="en-US" dirty="0"/>
              <a:t>当</a:t>
            </a:r>
            <a:r>
              <a:rPr lang="en-GB" dirty="0"/>
              <a:t>contigs</a:t>
            </a:r>
            <a:r>
              <a:rPr lang="zh-CN" altLang="en-US" dirty="0"/>
              <a:t>序列能被组装成大的实体时，有时候必须认为的将其打断为更小的实体，称之为’</a:t>
            </a:r>
            <a:r>
              <a:rPr lang="en-GB" dirty="0"/>
              <a:t>chunks’。</a:t>
            </a:r>
            <a:r>
              <a:rPr lang="zh-CN" altLang="en-US" dirty="0"/>
              <a:t>这是由于注释管道的限制并且受存储序列和注释信息的</a:t>
            </a:r>
            <a:r>
              <a:rPr lang="en-GB" dirty="0"/>
              <a:t>MySQL</a:t>
            </a:r>
            <a:r>
              <a:rPr lang="zh-CN" altLang="en-US" dirty="0"/>
              <a:t>数据库的记录限制。</a:t>
            </a:r>
          </a:p>
          <a:p>
            <a:r>
              <a:rPr lang="zh-CN" altLang="en-US" dirty="0"/>
              <a:t>‘</a:t>
            </a:r>
            <a:r>
              <a:rPr lang="en-GB" dirty="0"/>
              <a:t>clone’ ：</a:t>
            </a:r>
            <a:r>
              <a:rPr lang="zh-CN" altLang="en-US" dirty="0"/>
              <a:t>通常这是最小的序列实体。它经常与一个</a:t>
            </a:r>
            <a:r>
              <a:rPr lang="en-GB" dirty="0"/>
              <a:t>BAC clone</a:t>
            </a:r>
            <a:r>
              <a:rPr lang="zh-CN" altLang="en-US" dirty="0"/>
              <a:t>或者部分区域的序列是一样的。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8B6ED8-9D91-5E4C-8236-27D5494AAD9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01930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8B6ED8-9D91-5E4C-8236-27D5494AAD9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40758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8B6ED8-9D91-5E4C-8236-27D5494AAD9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25404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8B6ED8-9D91-5E4C-8236-27D5494AAD9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9409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8B6ED8-9D91-5E4C-8236-27D5494AAD9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95996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8B6ED8-9D91-5E4C-8236-27D5494AAD9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21431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8B6ED8-9D91-5E4C-8236-27D5494AAD9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3511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8B6ED8-9D91-5E4C-8236-27D5494AAD9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17105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8B6ED8-9D91-5E4C-8236-27D5494AAD9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5644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8B6ED8-9D91-5E4C-8236-27D5494AAD9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83221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说说我的看法，理解，然后让老师们说一下它的想法，如何研究</a:t>
            </a:r>
            <a:endParaRPr lang="en-GB" altLang="zh-CN" dirty="0"/>
          </a:p>
          <a:p>
            <a:endParaRPr lang="en-GB" dirty="0"/>
          </a:p>
          <a:p>
            <a:r>
              <a:rPr lang="zh-CN" altLang="en-US" dirty="0"/>
              <a:t>我还需要倒回去再看看文献，别人怎么具体研究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8B6ED8-9D91-5E4C-8236-27D5494AAD9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58519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最后整理一下研究思路，然后发给</a:t>
            </a:r>
            <a:r>
              <a:rPr lang="en-US" altLang="zh-CN" dirty="0"/>
              <a:t>robin</a:t>
            </a:r>
            <a:r>
              <a:rPr lang="zh-CN" altLang="en-US" dirty="0"/>
              <a:t>和</a:t>
            </a:r>
            <a:r>
              <a:rPr lang="en-US" altLang="zh-CN" dirty="0"/>
              <a:t>lei</a:t>
            </a:r>
            <a:r>
              <a:rPr lang="zh-CN" altLang="en-US" dirty="0"/>
              <a:t>确认一下再开始研究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8B6ED8-9D91-5E4C-8236-27D5494AAD9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2228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8B6ED8-9D91-5E4C-8236-27D5494AAD9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28003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要删去开始的部分，让曲线的看起来更加平滑。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8B6ED8-9D91-5E4C-8236-27D5494AAD9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02345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8B6ED8-9D91-5E4C-8236-27D5494AAD9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19915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8B6ED8-9D91-5E4C-8236-27D5494AAD9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343889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8B6ED8-9D91-5E4C-8236-27D5494AAD9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58039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8B6ED8-9D91-5E4C-8236-27D5494AAD9C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3244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8B6ED8-9D91-5E4C-8236-27D5494AAD9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9162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8B6ED8-9D91-5E4C-8236-27D5494AAD9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5066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8B6ED8-9D91-5E4C-8236-27D5494AAD9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2463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8B6ED8-9D91-5E4C-8236-27D5494AAD9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7373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8B6ED8-9D91-5E4C-8236-27D5494AAD9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5218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8B6ED8-9D91-5E4C-8236-27D5494AAD9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2299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rgbClr val="511C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603503" y="716074"/>
            <a:ext cx="6992433" cy="1122966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l">
              <a:lnSpc>
                <a:spcPct val="80000"/>
              </a:lnSpc>
              <a:defRPr sz="5400" b="1" i="0" baseline="0">
                <a:solidFill>
                  <a:schemeClr val="bg1"/>
                </a:solidFill>
                <a:latin typeface="+mn-lt"/>
                <a:ea typeface="Avenir Next" charset="0"/>
                <a:cs typeface="Avenir Next" charset="0"/>
              </a:defRPr>
            </a:lvl1pPr>
          </a:lstStyle>
          <a:p>
            <a:r>
              <a:rPr lang="en-US" dirty="0"/>
              <a:t>TITLE GOES HERE IN CAPS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03504" y="2315924"/>
            <a:ext cx="6858000" cy="33428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0" i="0" baseline="0">
                <a:solidFill>
                  <a:schemeClr val="bg1"/>
                </a:solidFill>
                <a:latin typeface="+mn-lt"/>
                <a:ea typeface="Avenir Next Medium" charset="0"/>
                <a:cs typeface="Avenir Next Medium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 title goes here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674703" y="2823957"/>
            <a:ext cx="770581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/>
          <p:cNvSpPr>
            <a:spLocks noGrp="1"/>
          </p:cNvSpPr>
          <p:nvPr>
            <p:ph type="body" sz="quarter" idx="12" hasCustomPrompt="1"/>
          </p:nvPr>
        </p:nvSpPr>
        <p:spPr>
          <a:xfrm>
            <a:off x="603250" y="3147348"/>
            <a:ext cx="6142455" cy="338137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500" b="0" i="0">
                <a:solidFill>
                  <a:schemeClr val="bg1"/>
                </a:solidFill>
                <a:latin typeface="+mn-lt"/>
                <a:ea typeface="Avenir Next" charset="0"/>
                <a:cs typeface="Avenir Next" charset="0"/>
              </a:defRPr>
            </a:lvl1pPr>
          </a:lstStyle>
          <a:p>
            <a:pPr lvl="0"/>
            <a:r>
              <a:rPr lang="en-US" dirty="0"/>
              <a:t>Date / location / additional info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6221" y="3808875"/>
            <a:ext cx="9372513" cy="1449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1116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0"/>
            <a:ext cx="9143657" cy="5143498"/>
          </a:xfrm>
          <a:prstGeom prst="rect">
            <a:avLst/>
          </a:prstGeom>
        </p:spPr>
      </p:pic>
      <p:sp>
        <p:nvSpPr>
          <p:cNvPr id="5" name="Text Placeholder 21"/>
          <p:cNvSpPr>
            <a:spLocks noGrp="1"/>
          </p:cNvSpPr>
          <p:nvPr>
            <p:ph type="body" sz="quarter" idx="13" hasCustomPrompt="1"/>
          </p:nvPr>
        </p:nvSpPr>
        <p:spPr>
          <a:xfrm>
            <a:off x="884242" y="996439"/>
            <a:ext cx="3519316" cy="2652015"/>
          </a:xfrm>
          <a:prstGeom prst="rect">
            <a:avLst/>
          </a:prstGeom>
        </p:spPr>
        <p:txBody>
          <a:bodyPr/>
          <a:lstStyle>
            <a:lvl1pPr marL="171450" marR="0" indent="-171450" algn="l" defTabSz="6858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rgbClr val="511C6C"/>
              </a:buClr>
              <a:buSzPct val="120000"/>
              <a:buFont typeface="Arial" charset="0"/>
              <a:buChar char="•"/>
              <a:tabLst/>
              <a:defRPr sz="1200" b="0" i="0" baseline="0">
                <a:latin typeface="+mn-lt"/>
                <a:ea typeface="Avenir Next" charset="0"/>
                <a:cs typeface="Avenir Next" charset="0"/>
              </a:defRPr>
            </a:lvl1pPr>
            <a:lvl2pPr>
              <a:defRPr b="1" i="0">
                <a:latin typeface="Avenir Next Demi Bold" charset="0"/>
                <a:ea typeface="Avenir Next Demi Bold" charset="0"/>
                <a:cs typeface="Avenir Next Demi Bold" charset="0"/>
              </a:defRPr>
            </a:lvl2pPr>
            <a:lvl3pPr>
              <a:defRPr b="1" i="0">
                <a:latin typeface="Avenir Next Demi Bold" charset="0"/>
                <a:ea typeface="Avenir Next Demi Bold" charset="0"/>
                <a:cs typeface="Avenir Next Demi Bold" charset="0"/>
              </a:defRPr>
            </a:lvl3pPr>
            <a:lvl4pPr>
              <a:defRPr b="1" i="0">
                <a:latin typeface="Avenir Next Demi Bold" charset="0"/>
                <a:ea typeface="Avenir Next Demi Bold" charset="0"/>
                <a:cs typeface="Avenir Next Demi Bold" charset="0"/>
              </a:defRPr>
            </a:lvl4pPr>
            <a:lvl5pPr>
              <a:defRPr b="1" i="0">
                <a:latin typeface="Avenir Next Demi Bold" charset="0"/>
                <a:ea typeface="Avenir Next Demi Bold" charset="0"/>
                <a:cs typeface="Avenir Next Demi Bold" charset="0"/>
              </a:defRPr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vitae </a:t>
            </a:r>
            <a:r>
              <a:rPr lang="en-US" dirty="0" err="1"/>
              <a:t>nibh</a:t>
            </a:r>
            <a:r>
              <a:rPr lang="en-US" dirty="0"/>
              <a:t> est.</a:t>
            </a:r>
          </a:p>
          <a:p>
            <a:pPr lvl="0"/>
            <a:r>
              <a:rPr lang="en-US" dirty="0"/>
              <a:t>Maecenas vitae quam et </a:t>
            </a:r>
            <a:r>
              <a:rPr lang="en-US" dirty="0" err="1"/>
              <a:t>leo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maximus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a </a:t>
            </a:r>
            <a:r>
              <a:rPr lang="en-US" dirty="0" err="1"/>
              <a:t>tortor</a:t>
            </a:r>
            <a:r>
              <a:rPr lang="en-US" dirty="0"/>
              <a:t>. </a:t>
            </a:r>
            <a:r>
              <a:rPr lang="en-US" dirty="0" err="1"/>
              <a:t>Vivamus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.</a:t>
            </a:r>
          </a:p>
          <a:p>
            <a:pPr lvl="0"/>
            <a:r>
              <a:rPr lang="en-US" dirty="0" err="1"/>
              <a:t>Nunc</a:t>
            </a:r>
            <a:r>
              <a:rPr lang="en-US" dirty="0"/>
              <a:t> a </a:t>
            </a:r>
            <a:r>
              <a:rPr lang="en-US" dirty="0" err="1"/>
              <a:t>nisl</a:t>
            </a:r>
            <a:r>
              <a:rPr lang="en-US" dirty="0"/>
              <a:t> vitae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id </a:t>
            </a:r>
            <a:r>
              <a:rPr lang="en-US" dirty="0" err="1"/>
              <a:t>rutrum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.</a:t>
            </a:r>
          </a:p>
        </p:txBody>
      </p:sp>
      <p:sp>
        <p:nvSpPr>
          <p:cNvPr id="6" name="Text Placeholder 21"/>
          <p:cNvSpPr>
            <a:spLocks noGrp="1"/>
          </p:cNvSpPr>
          <p:nvPr>
            <p:ph type="body" sz="quarter" idx="14" hasCustomPrompt="1"/>
          </p:nvPr>
        </p:nvSpPr>
        <p:spPr>
          <a:xfrm>
            <a:off x="884241" y="455151"/>
            <a:ext cx="3519317" cy="380867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000" b="1" i="0" baseline="0">
                <a:solidFill>
                  <a:srgbClr val="511C6C"/>
                </a:solidFill>
                <a:latin typeface="+mn-lt"/>
                <a:ea typeface="Avenir Next Demi Bold" charset="0"/>
                <a:cs typeface="Avenir Next Demi Bold" charset="0"/>
              </a:defRPr>
            </a:lvl1pPr>
            <a:lvl2pPr>
              <a:defRPr b="1" i="0">
                <a:latin typeface="Avenir Next Demi Bold" charset="0"/>
                <a:ea typeface="Avenir Next Demi Bold" charset="0"/>
                <a:cs typeface="Avenir Next Demi Bold" charset="0"/>
              </a:defRPr>
            </a:lvl2pPr>
            <a:lvl3pPr>
              <a:defRPr b="1" i="0">
                <a:latin typeface="Avenir Next Demi Bold" charset="0"/>
                <a:ea typeface="Avenir Next Demi Bold" charset="0"/>
                <a:cs typeface="Avenir Next Demi Bold" charset="0"/>
              </a:defRPr>
            </a:lvl3pPr>
            <a:lvl4pPr>
              <a:defRPr b="1" i="0">
                <a:latin typeface="Avenir Next Demi Bold" charset="0"/>
                <a:ea typeface="Avenir Next Demi Bold" charset="0"/>
                <a:cs typeface="Avenir Next Demi Bold" charset="0"/>
              </a:defRPr>
            </a:lvl4pPr>
            <a:lvl5pPr>
              <a:defRPr b="1" i="0">
                <a:latin typeface="Avenir Next Demi Bold" charset="0"/>
                <a:ea typeface="Avenir Next Demi Bold" charset="0"/>
                <a:cs typeface="Avenir Next Demi Bold" charset="0"/>
              </a:defRPr>
            </a:lvl5pPr>
          </a:lstStyle>
          <a:p>
            <a:pPr lvl="0"/>
            <a:r>
              <a:rPr lang="en-US" dirty="0"/>
              <a:t>Page title (picture grid)</a:t>
            </a:r>
          </a:p>
          <a:p>
            <a:pPr lvl="0"/>
            <a:endParaRPr lang="en-US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4699670" y="455152"/>
            <a:ext cx="2198435" cy="155011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6215649" y="2098342"/>
            <a:ext cx="2198435" cy="1550112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7"/>
          </p:nvPr>
        </p:nvSpPr>
        <p:spPr>
          <a:xfrm>
            <a:off x="4699670" y="2098342"/>
            <a:ext cx="1396330" cy="155011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1" name="Picture Placeholder 7"/>
          <p:cNvSpPr>
            <a:spLocks noGrp="1"/>
          </p:cNvSpPr>
          <p:nvPr>
            <p:ph type="pic" sz="quarter" idx="18"/>
          </p:nvPr>
        </p:nvSpPr>
        <p:spPr>
          <a:xfrm>
            <a:off x="7017753" y="455151"/>
            <a:ext cx="1396331" cy="155011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1219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0"/>
            <a:ext cx="9143657" cy="5143498"/>
          </a:xfrm>
          <a:prstGeom prst="rect">
            <a:avLst/>
          </a:prstGeom>
        </p:spPr>
      </p:pic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977900" y="1419225"/>
            <a:ext cx="2270125" cy="162083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520574" y="1419225"/>
            <a:ext cx="2270125" cy="162083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6071268" y="1419225"/>
            <a:ext cx="2270125" cy="162083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3" hasCustomPrompt="1"/>
          </p:nvPr>
        </p:nvSpPr>
        <p:spPr>
          <a:xfrm>
            <a:off x="884241" y="883124"/>
            <a:ext cx="7642141" cy="380867"/>
          </a:xfrm>
          <a:prstGeom prst="rect">
            <a:avLst/>
          </a:prstGeom>
        </p:spPr>
        <p:txBody>
          <a:bodyPr/>
          <a:lstStyle>
            <a:lvl1pPr>
              <a:buClr>
                <a:srgbClr val="511C6C"/>
              </a:buClr>
              <a:buSzPct val="100000"/>
              <a:defRPr sz="2000" b="1" i="0">
                <a:latin typeface="+mn-lt"/>
                <a:ea typeface="Avenir Next Demi Bold" charset="0"/>
                <a:cs typeface="Avenir Next Demi Bold" charset="0"/>
              </a:defRPr>
            </a:lvl1pPr>
            <a:lvl2pPr>
              <a:defRPr b="1" i="0">
                <a:latin typeface="Avenir Next Demi Bold" charset="0"/>
                <a:ea typeface="Avenir Next Demi Bold" charset="0"/>
                <a:cs typeface="Avenir Next Demi Bold" charset="0"/>
              </a:defRPr>
            </a:lvl2pPr>
            <a:lvl3pPr>
              <a:defRPr b="1" i="0">
                <a:latin typeface="Avenir Next Demi Bold" charset="0"/>
                <a:ea typeface="Avenir Next Demi Bold" charset="0"/>
                <a:cs typeface="Avenir Next Demi Bold" charset="0"/>
              </a:defRPr>
            </a:lvl3pPr>
            <a:lvl4pPr>
              <a:defRPr b="1" i="0">
                <a:latin typeface="Avenir Next Demi Bold" charset="0"/>
                <a:ea typeface="Avenir Next Demi Bold" charset="0"/>
                <a:cs typeface="Avenir Next Demi Bold" charset="0"/>
              </a:defRPr>
            </a:lvl4pPr>
            <a:lvl5pPr>
              <a:defRPr b="1" i="0">
                <a:latin typeface="Avenir Next Demi Bold" charset="0"/>
                <a:ea typeface="Avenir Next Demi Bold" charset="0"/>
                <a:cs typeface="Avenir Next Demi Bold" charset="0"/>
              </a:defRPr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</p:txBody>
      </p:sp>
      <p:sp>
        <p:nvSpPr>
          <p:cNvPr id="23" name="Text Placeholder 21"/>
          <p:cNvSpPr>
            <a:spLocks noGrp="1"/>
          </p:cNvSpPr>
          <p:nvPr>
            <p:ph type="body" sz="quarter" idx="14" hasCustomPrompt="1"/>
          </p:nvPr>
        </p:nvSpPr>
        <p:spPr>
          <a:xfrm>
            <a:off x="884241" y="455151"/>
            <a:ext cx="7642141" cy="380867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000" b="1" i="0">
                <a:solidFill>
                  <a:srgbClr val="511C6C"/>
                </a:solidFill>
                <a:latin typeface="+mn-lt"/>
                <a:ea typeface="Avenir Next Demi Bold" charset="0"/>
                <a:cs typeface="Avenir Next Demi Bold" charset="0"/>
              </a:defRPr>
            </a:lvl1pPr>
            <a:lvl2pPr>
              <a:defRPr b="1" i="0">
                <a:latin typeface="Avenir Next Demi Bold" charset="0"/>
                <a:ea typeface="Avenir Next Demi Bold" charset="0"/>
                <a:cs typeface="Avenir Next Demi Bold" charset="0"/>
              </a:defRPr>
            </a:lvl2pPr>
            <a:lvl3pPr>
              <a:defRPr b="1" i="0">
                <a:latin typeface="Avenir Next Demi Bold" charset="0"/>
                <a:ea typeface="Avenir Next Demi Bold" charset="0"/>
                <a:cs typeface="Avenir Next Demi Bold" charset="0"/>
              </a:defRPr>
            </a:lvl3pPr>
            <a:lvl4pPr>
              <a:defRPr b="1" i="0">
                <a:latin typeface="Avenir Next Demi Bold" charset="0"/>
                <a:ea typeface="Avenir Next Demi Bold" charset="0"/>
                <a:cs typeface="Avenir Next Demi Bold" charset="0"/>
              </a:defRPr>
            </a:lvl4pPr>
            <a:lvl5pPr>
              <a:defRPr b="1" i="0">
                <a:latin typeface="Avenir Next Demi Bold" charset="0"/>
                <a:ea typeface="Avenir Next Demi Bold" charset="0"/>
                <a:cs typeface="Avenir Next Demi Bold" charset="0"/>
              </a:defRPr>
            </a:lvl5pPr>
          </a:lstStyle>
          <a:p>
            <a:pPr lvl="0"/>
            <a:r>
              <a:rPr lang="en-US" dirty="0"/>
              <a:t>Page title (3 column images)</a:t>
            </a:r>
          </a:p>
          <a:p>
            <a:pPr lvl="0"/>
            <a:endParaRPr lang="en-US" dirty="0"/>
          </a:p>
        </p:txBody>
      </p:sp>
      <p:sp>
        <p:nvSpPr>
          <p:cNvPr id="25" name="Text Placeholder 21"/>
          <p:cNvSpPr>
            <a:spLocks noGrp="1"/>
          </p:cNvSpPr>
          <p:nvPr>
            <p:ph type="body" sz="quarter" idx="15" hasCustomPrompt="1"/>
          </p:nvPr>
        </p:nvSpPr>
        <p:spPr>
          <a:xfrm>
            <a:off x="884241" y="3173755"/>
            <a:ext cx="2363784" cy="53999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0000"/>
              </a:lnSpc>
              <a:buFontTx/>
              <a:buNone/>
              <a:defRPr sz="1200" b="0" i="0" baseline="0">
                <a:solidFill>
                  <a:schemeClr val="tx1"/>
                </a:solidFill>
                <a:latin typeface="+mn-lt"/>
                <a:ea typeface="Avenir Next" charset="0"/>
                <a:cs typeface="Avenir Next" charset="0"/>
              </a:defRPr>
            </a:lvl1pPr>
            <a:lvl2pPr>
              <a:defRPr b="1" i="0">
                <a:latin typeface="Avenir Next Demi Bold" charset="0"/>
                <a:ea typeface="Avenir Next Demi Bold" charset="0"/>
                <a:cs typeface="Avenir Next Demi Bold" charset="0"/>
              </a:defRPr>
            </a:lvl2pPr>
            <a:lvl3pPr>
              <a:defRPr b="1" i="0">
                <a:latin typeface="Avenir Next Demi Bold" charset="0"/>
                <a:ea typeface="Avenir Next Demi Bold" charset="0"/>
                <a:cs typeface="Avenir Next Demi Bold" charset="0"/>
              </a:defRPr>
            </a:lvl3pPr>
            <a:lvl4pPr>
              <a:defRPr b="1" i="0">
                <a:latin typeface="Avenir Next Demi Bold" charset="0"/>
                <a:ea typeface="Avenir Next Demi Bold" charset="0"/>
                <a:cs typeface="Avenir Next Demi Bold" charset="0"/>
              </a:defRPr>
            </a:lvl4pPr>
            <a:lvl5pPr>
              <a:defRPr b="1" i="0">
                <a:latin typeface="Avenir Next Demi Bold" charset="0"/>
                <a:ea typeface="Avenir Next Demi Bold" charset="0"/>
                <a:cs typeface="Avenir Next Demi Bold" charset="0"/>
              </a:defRPr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</p:txBody>
      </p:sp>
      <p:sp>
        <p:nvSpPr>
          <p:cNvPr id="26" name="Text Placeholder 21"/>
          <p:cNvSpPr>
            <a:spLocks noGrp="1"/>
          </p:cNvSpPr>
          <p:nvPr>
            <p:ph type="body" sz="quarter" idx="16" hasCustomPrompt="1"/>
          </p:nvPr>
        </p:nvSpPr>
        <p:spPr>
          <a:xfrm>
            <a:off x="3440464" y="3173755"/>
            <a:ext cx="2350235" cy="53999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0000"/>
              </a:lnSpc>
              <a:buFontTx/>
              <a:buNone/>
              <a:defRPr sz="1200" b="0" i="0" baseline="0">
                <a:solidFill>
                  <a:schemeClr val="tx1"/>
                </a:solidFill>
                <a:latin typeface="+mn-lt"/>
                <a:ea typeface="Avenir Next" charset="0"/>
                <a:cs typeface="Avenir Next" charset="0"/>
              </a:defRPr>
            </a:lvl1pPr>
            <a:lvl2pPr>
              <a:defRPr b="1" i="0">
                <a:latin typeface="Avenir Next Demi Bold" charset="0"/>
                <a:ea typeface="Avenir Next Demi Bold" charset="0"/>
                <a:cs typeface="Avenir Next Demi Bold" charset="0"/>
              </a:defRPr>
            </a:lvl2pPr>
            <a:lvl3pPr>
              <a:defRPr b="1" i="0">
                <a:latin typeface="Avenir Next Demi Bold" charset="0"/>
                <a:ea typeface="Avenir Next Demi Bold" charset="0"/>
                <a:cs typeface="Avenir Next Demi Bold" charset="0"/>
              </a:defRPr>
            </a:lvl3pPr>
            <a:lvl4pPr>
              <a:defRPr b="1" i="0">
                <a:latin typeface="Avenir Next Demi Bold" charset="0"/>
                <a:ea typeface="Avenir Next Demi Bold" charset="0"/>
                <a:cs typeface="Avenir Next Demi Bold" charset="0"/>
              </a:defRPr>
            </a:lvl4pPr>
            <a:lvl5pPr>
              <a:defRPr b="1" i="0">
                <a:latin typeface="Avenir Next Demi Bold" charset="0"/>
                <a:ea typeface="Avenir Next Demi Bold" charset="0"/>
                <a:cs typeface="Avenir Next Demi Bold" charset="0"/>
              </a:defRPr>
            </a:lvl5pPr>
          </a:lstStyle>
          <a:p>
            <a:pPr lvl="0"/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, </a:t>
            </a:r>
            <a:r>
              <a:rPr lang="en-US" dirty="0" err="1"/>
              <a:t>faucibus</a:t>
            </a:r>
            <a:r>
              <a:rPr lang="en-US" dirty="0"/>
              <a:t> et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, </a:t>
            </a:r>
            <a:r>
              <a:rPr lang="en-US" dirty="0" err="1"/>
              <a:t>gravida</a:t>
            </a:r>
            <a:r>
              <a:rPr lang="en-US" dirty="0"/>
              <a:t> </a:t>
            </a:r>
            <a:r>
              <a:rPr lang="en-US" dirty="0" err="1"/>
              <a:t>pretium</a:t>
            </a:r>
            <a:endParaRPr lang="en-US" dirty="0"/>
          </a:p>
        </p:txBody>
      </p:sp>
      <p:sp>
        <p:nvSpPr>
          <p:cNvPr id="27" name="Text Placeholder 21"/>
          <p:cNvSpPr>
            <a:spLocks noGrp="1"/>
          </p:cNvSpPr>
          <p:nvPr>
            <p:ph type="body" sz="quarter" idx="17" hasCustomPrompt="1"/>
          </p:nvPr>
        </p:nvSpPr>
        <p:spPr>
          <a:xfrm>
            <a:off x="5991058" y="3173755"/>
            <a:ext cx="2350335" cy="53999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0000"/>
              </a:lnSpc>
              <a:buFontTx/>
              <a:buNone/>
              <a:defRPr sz="1200" b="0" i="0" baseline="0">
                <a:solidFill>
                  <a:schemeClr val="tx1"/>
                </a:solidFill>
                <a:latin typeface="+mn-lt"/>
                <a:ea typeface="Avenir Next" charset="0"/>
                <a:cs typeface="Avenir Next" charset="0"/>
              </a:defRPr>
            </a:lvl1pPr>
            <a:lvl2pPr>
              <a:defRPr b="1" i="0">
                <a:latin typeface="Avenir Next Demi Bold" charset="0"/>
                <a:ea typeface="Avenir Next Demi Bold" charset="0"/>
                <a:cs typeface="Avenir Next Demi Bold" charset="0"/>
              </a:defRPr>
            </a:lvl2pPr>
            <a:lvl3pPr>
              <a:defRPr b="1" i="0">
                <a:latin typeface="Avenir Next Demi Bold" charset="0"/>
                <a:ea typeface="Avenir Next Demi Bold" charset="0"/>
                <a:cs typeface="Avenir Next Demi Bold" charset="0"/>
              </a:defRPr>
            </a:lvl3pPr>
            <a:lvl4pPr>
              <a:defRPr b="1" i="0">
                <a:latin typeface="Avenir Next Demi Bold" charset="0"/>
                <a:ea typeface="Avenir Next Demi Bold" charset="0"/>
                <a:cs typeface="Avenir Next Demi Bold" charset="0"/>
              </a:defRPr>
            </a:lvl4pPr>
            <a:lvl5pPr>
              <a:defRPr b="1" i="0">
                <a:latin typeface="Avenir Next Demi Bold" charset="0"/>
                <a:ea typeface="Avenir Next Demi Bold" charset="0"/>
                <a:cs typeface="Avenir Next Demi Bold" charset="0"/>
              </a:defRPr>
            </a:lvl5pPr>
          </a:lstStyle>
          <a:p>
            <a:pPr lvl="0"/>
            <a:r>
              <a:rPr lang="en-US" dirty="0" err="1"/>
              <a:t>Curabitur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vehicula</a:t>
            </a:r>
            <a:r>
              <a:rPr lang="en-US" dirty="0"/>
              <a:t> dui,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dignissim</a:t>
            </a:r>
            <a:r>
              <a:rPr lang="en-US" dirty="0"/>
              <a:t> </a:t>
            </a:r>
            <a:r>
              <a:rPr lang="en-US" dirty="0" err="1"/>
              <a:t>est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768792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"/>
            <a:ext cx="9143657" cy="5143498"/>
          </a:xfrm>
          <a:prstGeom prst="rect">
            <a:avLst/>
          </a:prstGeom>
        </p:spPr>
      </p:pic>
      <p:sp>
        <p:nvSpPr>
          <p:cNvPr id="22" name="Text Placeholder 21"/>
          <p:cNvSpPr>
            <a:spLocks noGrp="1"/>
          </p:cNvSpPr>
          <p:nvPr>
            <p:ph type="body" sz="quarter" idx="13" hasCustomPrompt="1"/>
          </p:nvPr>
        </p:nvSpPr>
        <p:spPr>
          <a:xfrm>
            <a:off x="5213117" y="1242206"/>
            <a:ext cx="3417535" cy="2462958"/>
          </a:xfrm>
          <a:prstGeom prst="rect">
            <a:avLst/>
          </a:prstGeom>
        </p:spPr>
        <p:txBody>
          <a:bodyPr/>
          <a:lstStyle>
            <a:lvl1pPr marL="171450" marR="0" indent="-17145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511C6C"/>
              </a:buClr>
              <a:buSzPct val="120000"/>
              <a:buFont typeface="Arial" charset="0"/>
              <a:buChar char="•"/>
              <a:tabLst/>
              <a:defRPr sz="1200" b="0" i="0" baseline="0">
                <a:latin typeface="+mn-lt"/>
                <a:ea typeface="Avenir Next" charset="0"/>
                <a:cs typeface="Avenir Next" charset="0"/>
              </a:defRPr>
            </a:lvl1pPr>
            <a:lvl2pPr>
              <a:defRPr b="1" i="0">
                <a:latin typeface="Avenir Next Demi Bold" charset="0"/>
                <a:ea typeface="Avenir Next Demi Bold" charset="0"/>
                <a:cs typeface="Avenir Next Demi Bold" charset="0"/>
              </a:defRPr>
            </a:lvl2pPr>
            <a:lvl3pPr>
              <a:defRPr b="1" i="0">
                <a:latin typeface="Avenir Next Demi Bold" charset="0"/>
                <a:ea typeface="Avenir Next Demi Bold" charset="0"/>
                <a:cs typeface="Avenir Next Demi Bold" charset="0"/>
              </a:defRPr>
            </a:lvl3pPr>
            <a:lvl4pPr>
              <a:defRPr b="1" i="0">
                <a:latin typeface="Avenir Next Demi Bold" charset="0"/>
                <a:ea typeface="Avenir Next Demi Bold" charset="0"/>
                <a:cs typeface="Avenir Next Demi Bold" charset="0"/>
              </a:defRPr>
            </a:lvl4pPr>
            <a:lvl5pPr>
              <a:defRPr b="1" i="0">
                <a:latin typeface="Avenir Next Demi Bold" charset="0"/>
                <a:ea typeface="Avenir Next Demi Bold" charset="0"/>
                <a:cs typeface="Avenir Next Demi Bold" charset="0"/>
              </a:defRPr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vitae </a:t>
            </a:r>
            <a:r>
              <a:rPr lang="en-US" dirty="0" err="1"/>
              <a:t>nibh</a:t>
            </a:r>
            <a:r>
              <a:rPr lang="en-US" dirty="0"/>
              <a:t> est.</a:t>
            </a:r>
          </a:p>
          <a:p>
            <a:pPr lvl="0"/>
            <a:r>
              <a:rPr lang="en-US" dirty="0"/>
              <a:t>Maecenas vitae quam et </a:t>
            </a:r>
            <a:r>
              <a:rPr lang="en-US" dirty="0" err="1"/>
              <a:t>leo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maximus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a </a:t>
            </a:r>
            <a:r>
              <a:rPr lang="en-US" dirty="0" err="1"/>
              <a:t>tortor</a:t>
            </a:r>
            <a:r>
              <a:rPr lang="en-US" dirty="0"/>
              <a:t>. </a:t>
            </a:r>
            <a:r>
              <a:rPr lang="en-US" dirty="0" err="1"/>
              <a:t>Vivamus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.</a:t>
            </a:r>
          </a:p>
          <a:p>
            <a:pPr lvl="0"/>
            <a:r>
              <a:rPr lang="en-US" dirty="0" err="1"/>
              <a:t>Nunc</a:t>
            </a:r>
            <a:r>
              <a:rPr lang="en-US" dirty="0"/>
              <a:t> a </a:t>
            </a:r>
            <a:r>
              <a:rPr lang="en-US" dirty="0" err="1"/>
              <a:t>nisl</a:t>
            </a:r>
            <a:r>
              <a:rPr lang="en-US" dirty="0"/>
              <a:t> vitae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id </a:t>
            </a:r>
            <a:r>
              <a:rPr lang="en-US" dirty="0" err="1"/>
              <a:t>rutrum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.</a:t>
            </a:r>
          </a:p>
        </p:txBody>
      </p:sp>
      <p:sp>
        <p:nvSpPr>
          <p:cNvPr id="23" name="Text Placeholder 21"/>
          <p:cNvSpPr>
            <a:spLocks noGrp="1"/>
          </p:cNvSpPr>
          <p:nvPr>
            <p:ph type="body" sz="quarter" idx="14" hasCustomPrompt="1"/>
          </p:nvPr>
        </p:nvSpPr>
        <p:spPr>
          <a:xfrm>
            <a:off x="5213117" y="455151"/>
            <a:ext cx="3417536" cy="68334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000" b="1" i="0" baseline="0">
                <a:solidFill>
                  <a:srgbClr val="511C6C"/>
                </a:solidFill>
                <a:latin typeface="+mn-lt"/>
                <a:ea typeface="Avenir Next Demi Bold" charset="0"/>
                <a:cs typeface="Avenir Next Demi Bold" charset="0"/>
              </a:defRPr>
            </a:lvl1pPr>
            <a:lvl2pPr>
              <a:defRPr b="1" i="0">
                <a:latin typeface="Avenir Next Demi Bold" charset="0"/>
                <a:ea typeface="Avenir Next Demi Bold" charset="0"/>
                <a:cs typeface="Avenir Next Demi Bold" charset="0"/>
              </a:defRPr>
            </a:lvl2pPr>
            <a:lvl3pPr>
              <a:defRPr b="1" i="0">
                <a:latin typeface="Avenir Next Demi Bold" charset="0"/>
                <a:ea typeface="Avenir Next Demi Bold" charset="0"/>
                <a:cs typeface="Avenir Next Demi Bold" charset="0"/>
              </a:defRPr>
            </a:lvl3pPr>
            <a:lvl4pPr>
              <a:defRPr b="1" i="0">
                <a:latin typeface="Avenir Next Demi Bold" charset="0"/>
                <a:ea typeface="Avenir Next Demi Bold" charset="0"/>
                <a:cs typeface="Avenir Next Demi Bold" charset="0"/>
              </a:defRPr>
            </a:lvl4pPr>
            <a:lvl5pPr>
              <a:defRPr b="1" i="0">
                <a:latin typeface="Avenir Next Demi Bold" charset="0"/>
                <a:ea typeface="Avenir Next Demi Bold" charset="0"/>
                <a:cs typeface="Avenir Next Demi Bold" charset="0"/>
              </a:defRPr>
            </a:lvl5pPr>
          </a:lstStyle>
          <a:p>
            <a:pPr lvl="0"/>
            <a:r>
              <a:rPr lang="en-US" dirty="0"/>
              <a:t>Page title (one border image landscape)</a:t>
            </a:r>
          </a:p>
          <a:p>
            <a:pPr lvl="0"/>
            <a:endParaRPr lang="en-US" dirty="0"/>
          </a:p>
        </p:txBody>
      </p:sp>
      <p:sp>
        <p:nvSpPr>
          <p:cNvPr id="6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409074" y="455151"/>
            <a:ext cx="4339389" cy="3017965"/>
          </a:xfrm>
          <a:prstGeom prst="rect">
            <a:avLst/>
          </a:prstGeom>
          <a:ln w="34925">
            <a:solidFill>
              <a:srgbClr val="511C6C"/>
            </a:solidFill>
          </a:ln>
          <a:effectLst/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04078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0"/>
            <a:ext cx="9143657" cy="5143498"/>
          </a:xfrm>
          <a:prstGeom prst="rect">
            <a:avLst/>
          </a:prstGeom>
        </p:spPr>
      </p:pic>
      <p:sp>
        <p:nvSpPr>
          <p:cNvPr id="22" name="Text Placeholder 21"/>
          <p:cNvSpPr>
            <a:spLocks noGrp="1"/>
          </p:cNvSpPr>
          <p:nvPr>
            <p:ph type="body" sz="quarter" idx="13" hasCustomPrompt="1"/>
          </p:nvPr>
        </p:nvSpPr>
        <p:spPr>
          <a:xfrm>
            <a:off x="3408380" y="1010158"/>
            <a:ext cx="4724967" cy="2462958"/>
          </a:xfrm>
          <a:prstGeom prst="rect">
            <a:avLst/>
          </a:prstGeom>
        </p:spPr>
        <p:txBody>
          <a:bodyPr/>
          <a:lstStyle>
            <a:lvl1pPr marL="171450" marR="0" indent="-17145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511C6C"/>
              </a:buClr>
              <a:buSzPct val="120000"/>
              <a:buFont typeface="Arial" charset="0"/>
              <a:buChar char="•"/>
              <a:tabLst/>
              <a:defRPr sz="1200" b="0" i="0" baseline="0">
                <a:latin typeface="+mn-lt"/>
                <a:ea typeface="Avenir Next" charset="0"/>
                <a:cs typeface="Avenir Next" charset="0"/>
              </a:defRPr>
            </a:lvl1pPr>
            <a:lvl2pPr>
              <a:defRPr b="1" i="0">
                <a:latin typeface="Avenir Next Demi Bold" charset="0"/>
                <a:ea typeface="Avenir Next Demi Bold" charset="0"/>
                <a:cs typeface="Avenir Next Demi Bold" charset="0"/>
              </a:defRPr>
            </a:lvl2pPr>
            <a:lvl3pPr>
              <a:defRPr b="1" i="0">
                <a:latin typeface="Avenir Next Demi Bold" charset="0"/>
                <a:ea typeface="Avenir Next Demi Bold" charset="0"/>
                <a:cs typeface="Avenir Next Demi Bold" charset="0"/>
              </a:defRPr>
            </a:lvl3pPr>
            <a:lvl4pPr>
              <a:defRPr b="1" i="0">
                <a:latin typeface="Avenir Next Demi Bold" charset="0"/>
                <a:ea typeface="Avenir Next Demi Bold" charset="0"/>
                <a:cs typeface="Avenir Next Demi Bold" charset="0"/>
              </a:defRPr>
            </a:lvl4pPr>
            <a:lvl5pPr>
              <a:defRPr b="1" i="0">
                <a:latin typeface="Avenir Next Demi Bold" charset="0"/>
                <a:ea typeface="Avenir Next Demi Bold" charset="0"/>
                <a:cs typeface="Avenir Next Demi Bold" charset="0"/>
              </a:defRPr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vitae </a:t>
            </a:r>
            <a:r>
              <a:rPr lang="en-US" dirty="0" err="1"/>
              <a:t>nibh</a:t>
            </a:r>
            <a:r>
              <a:rPr lang="en-US" dirty="0"/>
              <a:t> est.</a:t>
            </a:r>
          </a:p>
          <a:p>
            <a:pPr lvl="0"/>
            <a:r>
              <a:rPr lang="en-US" dirty="0"/>
              <a:t>Maecenas vitae quam et </a:t>
            </a:r>
            <a:r>
              <a:rPr lang="en-US" dirty="0" err="1"/>
              <a:t>leo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maximus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a </a:t>
            </a:r>
            <a:r>
              <a:rPr lang="en-US" dirty="0" err="1"/>
              <a:t>tortor</a:t>
            </a:r>
            <a:r>
              <a:rPr lang="en-US" dirty="0"/>
              <a:t>. </a:t>
            </a:r>
            <a:r>
              <a:rPr lang="en-US" dirty="0" err="1"/>
              <a:t>Vivamus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.</a:t>
            </a:r>
          </a:p>
          <a:p>
            <a:pPr lvl="0"/>
            <a:r>
              <a:rPr lang="en-US" dirty="0" err="1"/>
              <a:t>Nunc</a:t>
            </a:r>
            <a:r>
              <a:rPr lang="en-US" dirty="0"/>
              <a:t> a </a:t>
            </a:r>
            <a:r>
              <a:rPr lang="en-US" dirty="0" err="1"/>
              <a:t>nisl</a:t>
            </a:r>
            <a:r>
              <a:rPr lang="en-US" dirty="0"/>
              <a:t> vitae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id </a:t>
            </a:r>
            <a:r>
              <a:rPr lang="en-US" dirty="0" err="1"/>
              <a:t>rutrum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.</a:t>
            </a:r>
          </a:p>
        </p:txBody>
      </p:sp>
      <p:sp>
        <p:nvSpPr>
          <p:cNvPr id="23" name="Text Placeholder 21"/>
          <p:cNvSpPr>
            <a:spLocks noGrp="1"/>
          </p:cNvSpPr>
          <p:nvPr>
            <p:ph type="body" sz="quarter" idx="14" hasCustomPrompt="1"/>
          </p:nvPr>
        </p:nvSpPr>
        <p:spPr>
          <a:xfrm>
            <a:off x="3408379" y="455151"/>
            <a:ext cx="4933515" cy="523417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000" b="1" i="0" baseline="0">
                <a:solidFill>
                  <a:srgbClr val="511C6C"/>
                </a:solidFill>
                <a:latin typeface="+mn-lt"/>
                <a:ea typeface="Avenir Next Demi Bold" charset="0"/>
                <a:cs typeface="Avenir Next Demi Bold" charset="0"/>
              </a:defRPr>
            </a:lvl1pPr>
            <a:lvl2pPr>
              <a:defRPr b="1" i="0">
                <a:latin typeface="Avenir Next Demi Bold" charset="0"/>
                <a:ea typeface="Avenir Next Demi Bold" charset="0"/>
                <a:cs typeface="Avenir Next Demi Bold" charset="0"/>
              </a:defRPr>
            </a:lvl2pPr>
            <a:lvl3pPr>
              <a:defRPr b="1" i="0">
                <a:latin typeface="Avenir Next Demi Bold" charset="0"/>
                <a:ea typeface="Avenir Next Demi Bold" charset="0"/>
                <a:cs typeface="Avenir Next Demi Bold" charset="0"/>
              </a:defRPr>
            </a:lvl3pPr>
            <a:lvl4pPr>
              <a:defRPr b="1" i="0">
                <a:latin typeface="Avenir Next Demi Bold" charset="0"/>
                <a:ea typeface="Avenir Next Demi Bold" charset="0"/>
                <a:cs typeface="Avenir Next Demi Bold" charset="0"/>
              </a:defRPr>
            </a:lvl4pPr>
            <a:lvl5pPr>
              <a:defRPr b="1" i="0">
                <a:latin typeface="Avenir Next Demi Bold" charset="0"/>
                <a:ea typeface="Avenir Next Demi Bold" charset="0"/>
                <a:cs typeface="Avenir Next Demi Bold" charset="0"/>
              </a:defRPr>
            </a:lvl5pPr>
          </a:lstStyle>
          <a:p>
            <a:pPr lvl="0"/>
            <a:r>
              <a:rPr lang="en-US" dirty="0"/>
              <a:t>Page title (one border image portrait)</a:t>
            </a:r>
          </a:p>
          <a:p>
            <a:pPr lvl="0"/>
            <a:endParaRPr lang="en-US" dirty="0"/>
          </a:p>
        </p:txBody>
      </p:sp>
      <p:sp>
        <p:nvSpPr>
          <p:cNvPr id="6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409074" y="455151"/>
            <a:ext cx="2462463" cy="3017965"/>
          </a:xfrm>
          <a:prstGeom prst="rect">
            <a:avLst/>
          </a:prstGeom>
          <a:ln w="34925">
            <a:solidFill>
              <a:srgbClr val="511C6C"/>
            </a:solidFill>
          </a:ln>
          <a:effectLst/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595097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0"/>
            <a:ext cx="9143657" cy="5143498"/>
          </a:xfrm>
          <a:prstGeom prst="rect">
            <a:avLst/>
          </a:prstGeom>
        </p:spPr>
      </p:pic>
      <p:sp>
        <p:nvSpPr>
          <p:cNvPr id="22" name="Text Placeholder 21"/>
          <p:cNvSpPr>
            <a:spLocks noGrp="1"/>
          </p:cNvSpPr>
          <p:nvPr>
            <p:ph type="body" sz="quarter" idx="13" hasCustomPrompt="1"/>
          </p:nvPr>
        </p:nvSpPr>
        <p:spPr>
          <a:xfrm>
            <a:off x="4034589" y="1242206"/>
            <a:ext cx="4355433" cy="2462958"/>
          </a:xfrm>
          <a:prstGeom prst="rect">
            <a:avLst/>
          </a:prstGeom>
        </p:spPr>
        <p:txBody>
          <a:bodyPr/>
          <a:lstStyle>
            <a:lvl1pPr marL="171450" marR="0" indent="-17145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511C6C"/>
              </a:buClr>
              <a:buSzPct val="120000"/>
              <a:buFont typeface="Arial" charset="0"/>
              <a:buChar char="•"/>
              <a:tabLst/>
              <a:defRPr sz="1200" b="0" i="0" baseline="0">
                <a:latin typeface="+mn-lt"/>
                <a:ea typeface="Avenir Next" charset="0"/>
                <a:cs typeface="Avenir Next" charset="0"/>
              </a:defRPr>
            </a:lvl1pPr>
            <a:lvl2pPr>
              <a:defRPr b="1" i="0">
                <a:latin typeface="Avenir Next Demi Bold" charset="0"/>
                <a:ea typeface="Avenir Next Demi Bold" charset="0"/>
                <a:cs typeface="Avenir Next Demi Bold" charset="0"/>
              </a:defRPr>
            </a:lvl2pPr>
            <a:lvl3pPr>
              <a:defRPr b="1" i="0">
                <a:latin typeface="Avenir Next Demi Bold" charset="0"/>
                <a:ea typeface="Avenir Next Demi Bold" charset="0"/>
                <a:cs typeface="Avenir Next Demi Bold" charset="0"/>
              </a:defRPr>
            </a:lvl3pPr>
            <a:lvl4pPr>
              <a:defRPr b="1" i="0">
                <a:latin typeface="Avenir Next Demi Bold" charset="0"/>
                <a:ea typeface="Avenir Next Demi Bold" charset="0"/>
                <a:cs typeface="Avenir Next Demi Bold" charset="0"/>
              </a:defRPr>
            </a:lvl4pPr>
            <a:lvl5pPr>
              <a:defRPr b="1" i="0">
                <a:latin typeface="Avenir Next Demi Bold" charset="0"/>
                <a:ea typeface="Avenir Next Demi Bold" charset="0"/>
                <a:cs typeface="Avenir Next Demi Bold" charset="0"/>
              </a:defRPr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vitae </a:t>
            </a:r>
            <a:r>
              <a:rPr lang="en-US" dirty="0" err="1"/>
              <a:t>nibh</a:t>
            </a:r>
            <a:r>
              <a:rPr lang="en-US" dirty="0"/>
              <a:t> est.</a:t>
            </a:r>
          </a:p>
          <a:p>
            <a:pPr lvl="0"/>
            <a:r>
              <a:rPr lang="en-US" dirty="0"/>
              <a:t>Maecenas vitae quam et </a:t>
            </a:r>
            <a:r>
              <a:rPr lang="en-US" dirty="0" err="1"/>
              <a:t>leo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maximus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a </a:t>
            </a:r>
            <a:r>
              <a:rPr lang="en-US" dirty="0" err="1"/>
              <a:t>tortor</a:t>
            </a:r>
            <a:r>
              <a:rPr lang="en-US" dirty="0"/>
              <a:t>. </a:t>
            </a:r>
            <a:r>
              <a:rPr lang="en-US" dirty="0" err="1"/>
              <a:t>Vivamus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.</a:t>
            </a:r>
          </a:p>
          <a:p>
            <a:pPr lvl="0"/>
            <a:r>
              <a:rPr lang="en-US" dirty="0" err="1"/>
              <a:t>Nunc</a:t>
            </a:r>
            <a:r>
              <a:rPr lang="en-US" dirty="0"/>
              <a:t> a </a:t>
            </a:r>
            <a:r>
              <a:rPr lang="en-US" dirty="0" err="1"/>
              <a:t>nisl</a:t>
            </a:r>
            <a:r>
              <a:rPr lang="en-US" dirty="0"/>
              <a:t> vitae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id </a:t>
            </a:r>
            <a:r>
              <a:rPr lang="en-US" dirty="0" err="1"/>
              <a:t>rutrum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.</a:t>
            </a:r>
          </a:p>
        </p:txBody>
      </p:sp>
      <p:sp>
        <p:nvSpPr>
          <p:cNvPr id="23" name="Text Placeholder 21"/>
          <p:cNvSpPr>
            <a:spLocks noGrp="1"/>
          </p:cNvSpPr>
          <p:nvPr>
            <p:ph type="body" sz="quarter" idx="14" hasCustomPrompt="1"/>
          </p:nvPr>
        </p:nvSpPr>
        <p:spPr>
          <a:xfrm>
            <a:off x="4034588" y="455151"/>
            <a:ext cx="4355433" cy="68334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000" b="1" i="0" baseline="0">
                <a:solidFill>
                  <a:srgbClr val="511C6C"/>
                </a:solidFill>
                <a:latin typeface="+mn-lt"/>
                <a:ea typeface="Avenir Next Demi Bold" charset="0"/>
                <a:cs typeface="Avenir Next Demi Bold" charset="0"/>
              </a:defRPr>
            </a:lvl1pPr>
            <a:lvl2pPr>
              <a:defRPr b="1" i="0">
                <a:latin typeface="Avenir Next Demi Bold" charset="0"/>
                <a:ea typeface="Avenir Next Demi Bold" charset="0"/>
                <a:cs typeface="Avenir Next Demi Bold" charset="0"/>
              </a:defRPr>
            </a:lvl2pPr>
            <a:lvl3pPr>
              <a:defRPr b="1" i="0">
                <a:latin typeface="Avenir Next Demi Bold" charset="0"/>
                <a:ea typeface="Avenir Next Demi Bold" charset="0"/>
                <a:cs typeface="Avenir Next Demi Bold" charset="0"/>
              </a:defRPr>
            </a:lvl3pPr>
            <a:lvl4pPr>
              <a:defRPr b="1" i="0">
                <a:latin typeface="Avenir Next Demi Bold" charset="0"/>
                <a:ea typeface="Avenir Next Demi Bold" charset="0"/>
                <a:cs typeface="Avenir Next Demi Bold" charset="0"/>
              </a:defRPr>
            </a:lvl4pPr>
            <a:lvl5pPr>
              <a:defRPr b="1" i="0">
                <a:latin typeface="Avenir Next Demi Bold" charset="0"/>
                <a:ea typeface="Avenir Next Demi Bold" charset="0"/>
                <a:cs typeface="Avenir Next Demi Bold" charset="0"/>
              </a:defRPr>
            </a:lvl5pPr>
          </a:lstStyle>
          <a:p>
            <a:pPr lvl="0"/>
            <a:r>
              <a:rPr lang="en-US" dirty="0"/>
              <a:t>Page title (two border images landscape)</a:t>
            </a:r>
          </a:p>
          <a:p>
            <a:pPr lvl="0"/>
            <a:endParaRPr lang="en-US" dirty="0"/>
          </a:p>
        </p:txBody>
      </p:sp>
      <p:sp>
        <p:nvSpPr>
          <p:cNvPr id="6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739861" y="323333"/>
            <a:ext cx="2829507" cy="1630323"/>
          </a:xfrm>
          <a:prstGeom prst="rect">
            <a:avLst/>
          </a:prstGeom>
          <a:ln w="34925">
            <a:solidFill>
              <a:srgbClr val="511C6C"/>
            </a:solidFill>
          </a:ln>
          <a:effectLst/>
        </p:spPr>
        <p:txBody>
          <a:bodyPr/>
          <a:lstStyle/>
          <a:p>
            <a:endParaRPr lang="en-US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739861" y="2130272"/>
            <a:ext cx="2829507" cy="1630323"/>
          </a:xfrm>
          <a:prstGeom prst="rect">
            <a:avLst/>
          </a:prstGeom>
          <a:ln w="34925">
            <a:solidFill>
              <a:srgbClr val="511C6C"/>
            </a:solidFill>
          </a:ln>
          <a:effectLst/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76297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3657" cy="5143498"/>
          </a:xfrm>
          <a:prstGeom prst="rect">
            <a:avLst/>
          </a:prstGeom>
        </p:spPr>
      </p:pic>
      <p:sp>
        <p:nvSpPr>
          <p:cNvPr id="22" name="Text Placeholder 21"/>
          <p:cNvSpPr>
            <a:spLocks noGrp="1"/>
          </p:cNvSpPr>
          <p:nvPr>
            <p:ph type="body" sz="quarter" idx="13" hasCustomPrompt="1"/>
          </p:nvPr>
        </p:nvSpPr>
        <p:spPr>
          <a:xfrm>
            <a:off x="5213117" y="1242206"/>
            <a:ext cx="3417535" cy="2462958"/>
          </a:xfrm>
          <a:prstGeom prst="rect">
            <a:avLst/>
          </a:prstGeom>
        </p:spPr>
        <p:txBody>
          <a:bodyPr/>
          <a:lstStyle>
            <a:lvl1pPr marL="171450" marR="0" indent="-17145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511C6C"/>
              </a:buClr>
              <a:buSzPct val="120000"/>
              <a:buFont typeface="Arial" charset="0"/>
              <a:buChar char="•"/>
              <a:tabLst/>
              <a:defRPr sz="1200" b="0" i="0" baseline="0">
                <a:latin typeface="+mn-lt"/>
                <a:ea typeface="Avenir Next" charset="0"/>
                <a:cs typeface="Avenir Next" charset="0"/>
              </a:defRPr>
            </a:lvl1pPr>
            <a:lvl2pPr>
              <a:defRPr b="1" i="0">
                <a:latin typeface="Avenir Next Demi Bold" charset="0"/>
                <a:ea typeface="Avenir Next Demi Bold" charset="0"/>
                <a:cs typeface="Avenir Next Demi Bold" charset="0"/>
              </a:defRPr>
            </a:lvl2pPr>
            <a:lvl3pPr>
              <a:defRPr b="1" i="0">
                <a:latin typeface="Avenir Next Demi Bold" charset="0"/>
                <a:ea typeface="Avenir Next Demi Bold" charset="0"/>
                <a:cs typeface="Avenir Next Demi Bold" charset="0"/>
              </a:defRPr>
            </a:lvl3pPr>
            <a:lvl4pPr>
              <a:defRPr b="1" i="0">
                <a:latin typeface="Avenir Next Demi Bold" charset="0"/>
                <a:ea typeface="Avenir Next Demi Bold" charset="0"/>
                <a:cs typeface="Avenir Next Demi Bold" charset="0"/>
              </a:defRPr>
            </a:lvl4pPr>
            <a:lvl5pPr>
              <a:defRPr b="1" i="0">
                <a:latin typeface="Avenir Next Demi Bold" charset="0"/>
                <a:ea typeface="Avenir Next Demi Bold" charset="0"/>
                <a:cs typeface="Avenir Next Demi Bold" charset="0"/>
              </a:defRPr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vitae </a:t>
            </a:r>
            <a:r>
              <a:rPr lang="en-US" dirty="0" err="1"/>
              <a:t>nibh</a:t>
            </a:r>
            <a:r>
              <a:rPr lang="en-US" dirty="0"/>
              <a:t> est.</a:t>
            </a:r>
          </a:p>
          <a:p>
            <a:pPr lvl="0"/>
            <a:r>
              <a:rPr lang="en-US" dirty="0"/>
              <a:t>Maecenas vitae quam et </a:t>
            </a:r>
            <a:r>
              <a:rPr lang="en-US" dirty="0" err="1"/>
              <a:t>leo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maximus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a </a:t>
            </a:r>
            <a:r>
              <a:rPr lang="en-US" dirty="0" err="1"/>
              <a:t>tortor</a:t>
            </a:r>
            <a:r>
              <a:rPr lang="en-US" dirty="0"/>
              <a:t>. </a:t>
            </a:r>
            <a:r>
              <a:rPr lang="en-US" dirty="0" err="1"/>
              <a:t>Vivamus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.</a:t>
            </a:r>
          </a:p>
          <a:p>
            <a:pPr lvl="0"/>
            <a:r>
              <a:rPr lang="en-US" dirty="0" err="1"/>
              <a:t>Nunc</a:t>
            </a:r>
            <a:r>
              <a:rPr lang="en-US" dirty="0"/>
              <a:t> a </a:t>
            </a:r>
            <a:r>
              <a:rPr lang="en-US" dirty="0" err="1"/>
              <a:t>nisl</a:t>
            </a:r>
            <a:r>
              <a:rPr lang="en-US" dirty="0"/>
              <a:t> vitae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id </a:t>
            </a:r>
            <a:r>
              <a:rPr lang="en-US" dirty="0" err="1"/>
              <a:t>rutrum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.</a:t>
            </a:r>
          </a:p>
        </p:txBody>
      </p:sp>
      <p:sp>
        <p:nvSpPr>
          <p:cNvPr id="23" name="Text Placeholder 21"/>
          <p:cNvSpPr>
            <a:spLocks noGrp="1"/>
          </p:cNvSpPr>
          <p:nvPr>
            <p:ph type="body" sz="quarter" idx="14" hasCustomPrompt="1"/>
          </p:nvPr>
        </p:nvSpPr>
        <p:spPr>
          <a:xfrm>
            <a:off x="5213117" y="455151"/>
            <a:ext cx="3417536" cy="68334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000" b="1" i="0" baseline="0">
                <a:solidFill>
                  <a:srgbClr val="511C6C"/>
                </a:solidFill>
                <a:latin typeface="+mn-lt"/>
                <a:ea typeface="Avenir Next Demi Bold" charset="0"/>
                <a:cs typeface="Avenir Next Demi Bold" charset="0"/>
              </a:defRPr>
            </a:lvl1pPr>
            <a:lvl2pPr>
              <a:defRPr b="1" i="0">
                <a:latin typeface="Avenir Next Demi Bold" charset="0"/>
                <a:ea typeface="Avenir Next Demi Bold" charset="0"/>
                <a:cs typeface="Avenir Next Demi Bold" charset="0"/>
              </a:defRPr>
            </a:lvl2pPr>
            <a:lvl3pPr>
              <a:defRPr b="1" i="0">
                <a:latin typeface="Avenir Next Demi Bold" charset="0"/>
                <a:ea typeface="Avenir Next Demi Bold" charset="0"/>
                <a:cs typeface="Avenir Next Demi Bold" charset="0"/>
              </a:defRPr>
            </a:lvl3pPr>
            <a:lvl4pPr>
              <a:defRPr b="1" i="0">
                <a:latin typeface="Avenir Next Demi Bold" charset="0"/>
                <a:ea typeface="Avenir Next Demi Bold" charset="0"/>
                <a:cs typeface="Avenir Next Demi Bold" charset="0"/>
              </a:defRPr>
            </a:lvl4pPr>
            <a:lvl5pPr>
              <a:defRPr b="1" i="0">
                <a:latin typeface="Avenir Next Demi Bold" charset="0"/>
                <a:ea typeface="Avenir Next Demi Bold" charset="0"/>
                <a:cs typeface="Avenir Next Demi Bold" charset="0"/>
              </a:defRPr>
            </a:lvl5pPr>
          </a:lstStyle>
          <a:p>
            <a:pPr lvl="0"/>
            <a:r>
              <a:rPr lang="en-US" dirty="0"/>
              <a:t>Page title (two border images portrait)</a:t>
            </a:r>
          </a:p>
          <a:p>
            <a:pPr lvl="0"/>
            <a:endParaRPr lang="en-US" dirty="0"/>
          </a:p>
        </p:txBody>
      </p:sp>
      <p:sp>
        <p:nvSpPr>
          <p:cNvPr id="6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409074" y="455151"/>
            <a:ext cx="2109537" cy="3017965"/>
          </a:xfrm>
          <a:prstGeom prst="rect">
            <a:avLst/>
          </a:prstGeom>
          <a:ln w="34925">
            <a:solidFill>
              <a:srgbClr val="511C6C"/>
            </a:solidFill>
          </a:ln>
          <a:effectLst/>
        </p:spPr>
        <p:txBody>
          <a:bodyPr/>
          <a:lstStyle/>
          <a:p>
            <a:endParaRPr lang="en-US" dirty="0"/>
          </a:p>
        </p:txBody>
      </p:sp>
      <p:sp>
        <p:nvSpPr>
          <p:cNvPr id="7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2759242" y="455151"/>
            <a:ext cx="2109537" cy="3017965"/>
          </a:xfrm>
          <a:prstGeom prst="rect">
            <a:avLst/>
          </a:prstGeom>
          <a:ln w="34925">
            <a:solidFill>
              <a:srgbClr val="511C6C"/>
            </a:solidFill>
          </a:ln>
          <a:effectLst/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5170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rgbClr val="511C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674703" y="2823957"/>
            <a:ext cx="770581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6221" y="3808875"/>
            <a:ext cx="9372513" cy="1449751"/>
          </a:xfrm>
          <a:prstGeom prst="rect">
            <a:avLst/>
          </a:prstGeom>
        </p:spPr>
      </p:pic>
      <p:sp>
        <p:nvSpPr>
          <p:cNvPr id="9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674703" y="4195977"/>
            <a:ext cx="1258371" cy="657228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2134535" y="4195977"/>
            <a:ext cx="1258371" cy="657228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ctrTitle" hasCustomPrompt="1"/>
          </p:nvPr>
        </p:nvSpPr>
        <p:spPr>
          <a:xfrm>
            <a:off x="603503" y="716074"/>
            <a:ext cx="6992433" cy="1122966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l">
              <a:lnSpc>
                <a:spcPct val="80000"/>
              </a:lnSpc>
              <a:defRPr sz="5400" b="1" i="0" baseline="0">
                <a:solidFill>
                  <a:schemeClr val="bg1"/>
                </a:solidFill>
                <a:latin typeface="+mn-lt"/>
                <a:ea typeface="Avenir Next" charset="0"/>
                <a:cs typeface="Avenir Next" charset="0"/>
              </a:defRPr>
            </a:lvl1pPr>
          </a:lstStyle>
          <a:p>
            <a:r>
              <a:rPr lang="en-US" dirty="0"/>
              <a:t>TITLE GOES HERE IN CAPS</a:t>
            </a:r>
          </a:p>
        </p:txBody>
      </p:sp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03504" y="2315924"/>
            <a:ext cx="6858000" cy="33428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0" i="0" baseline="0">
                <a:solidFill>
                  <a:schemeClr val="bg1"/>
                </a:solidFill>
                <a:latin typeface="+mn-lt"/>
                <a:ea typeface="Avenir Next Medium" charset="0"/>
                <a:cs typeface="Avenir Next Medium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 title goes here</a:t>
            </a:r>
          </a:p>
        </p:txBody>
      </p:sp>
      <p:sp>
        <p:nvSpPr>
          <p:cNvPr id="15" name="Text Placeholder 15"/>
          <p:cNvSpPr>
            <a:spLocks noGrp="1"/>
          </p:cNvSpPr>
          <p:nvPr>
            <p:ph type="body" sz="quarter" idx="12" hasCustomPrompt="1"/>
          </p:nvPr>
        </p:nvSpPr>
        <p:spPr>
          <a:xfrm>
            <a:off x="603250" y="3147348"/>
            <a:ext cx="6142455" cy="338137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500" b="0" i="0">
                <a:solidFill>
                  <a:schemeClr val="bg1"/>
                </a:solidFill>
                <a:latin typeface="+mn-lt"/>
                <a:ea typeface="Avenir Next" charset="0"/>
                <a:cs typeface="Avenir Next" charset="0"/>
              </a:defRPr>
            </a:lvl1pPr>
          </a:lstStyle>
          <a:p>
            <a:pPr lvl="0"/>
            <a:r>
              <a:rPr lang="en-US" dirty="0"/>
              <a:t>Date / location / additional info</a:t>
            </a:r>
          </a:p>
        </p:txBody>
      </p:sp>
    </p:spTree>
    <p:extLst>
      <p:ext uri="{BB962C8B-B14F-4D97-AF65-F5344CB8AC3E}">
        <p14:creationId xmlns:p14="http://schemas.microsoft.com/office/powerpoint/2010/main" val="11957130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078075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3659" cy="5143499"/>
          </a:xfrm>
          <a:prstGeom prst="rect">
            <a:avLst/>
          </a:prstGeom>
        </p:spPr>
      </p:pic>
      <p:sp>
        <p:nvSpPr>
          <p:cNvPr id="22" name="Text Placeholder 21"/>
          <p:cNvSpPr>
            <a:spLocks noGrp="1"/>
          </p:cNvSpPr>
          <p:nvPr>
            <p:ph type="body" sz="quarter" idx="13" hasCustomPrompt="1"/>
          </p:nvPr>
        </p:nvSpPr>
        <p:spPr>
          <a:xfrm>
            <a:off x="884241" y="2324358"/>
            <a:ext cx="7642141" cy="2462958"/>
          </a:xfrm>
          <a:prstGeom prst="rect">
            <a:avLst/>
          </a:prstGeom>
        </p:spPr>
        <p:txBody>
          <a:bodyPr/>
          <a:lstStyle>
            <a:lvl1pPr marL="171450" marR="0" indent="-17145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511C6C"/>
              </a:buClr>
              <a:buSzPct val="120000"/>
              <a:buFont typeface="Arial" charset="0"/>
              <a:buChar char="•"/>
              <a:tabLst/>
              <a:defRPr sz="2000" b="0" i="0" baseline="0">
                <a:latin typeface="+mn-lt"/>
                <a:ea typeface="Avenir Next" charset="0"/>
                <a:cs typeface="Avenir Next" charset="0"/>
              </a:defRPr>
            </a:lvl1pPr>
            <a:lvl2pPr>
              <a:defRPr b="1" i="0">
                <a:latin typeface="Avenir Next Demi Bold" charset="0"/>
                <a:ea typeface="Avenir Next Demi Bold" charset="0"/>
                <a:cs typeface="Avenir Next Demi Bold" charset="0"/>
              </a:defRPr>
            </a:lvl2pPr>
            <a:lvl3pPr>
              <a:defRPr b="1" i="0">
                <a:latin typeface="Avenir Next Demi Bold" charset="0"/>
                <a:ea typeface="Avenir Next Demi Bold" charset="0"/>
                <a:cs typeface="Avenir Next Demi Bold" charset="0"/>
              </a:defRPr>
            </a:lvl3pPr>
            <a:lvl4pPr>
              <a:defRPr b="1" i="0">
                <a:latin typeface="Avenir Next Demi Bold" charset="0"/>
                <a:ea typeface="Avenir Next Demi Bold" charset="0"/>
                <a:cs typeface="Avenir Next Demi Bold" charset="0"/>
              </a:defRPr>
            </a:lvl4pPr>
            <a:lvl5pPr>
              <a:defRPr b="1" i="0">
                <a:latin typeface="Avenir Next Demi Bold" charset="0"/>
                <a:ea typeface="Avenir Next Demi Bold" charset="0"/>
                <a:cs typeface="Avenir Next Demi Bold" charset="0"/>
              </a:defRPr>
            </a:lvl5pPr>
          </a:lstStyle>
          <a:p>
            <a:pPr lvl="0"/>
            <a:r>
              <a:rPr lang="en-US" dirty="0"/>
              <a:t>Important parts of the bullet can be highlighted in a bold weight for added impact.</a:t>
            </a:r>
          </a:p>
          <a:p>
            <a:pPr lvl="0"/>
            <a:r>
              <a:rPr lang="en-US" dirty="0"/>
              <a:t>Maecenas vitae quam et </a:t>
            </a:r>
            <a:r>
              <a:rPr lang="en-US" dirty="0" err="1"/>
              <a:t>leo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maximus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a </a:t>
            </a:r>
            <a:r>
              <a:rPr lang="en-US" dirty="0" err="1"/>
              <a:t>tortor</a:t>
            </a:r>
            <a:r>
              <a:rPr lang="en-US" dirty="0"/>
              <a:t>. </a:t>
            </a:r>
            <a:r>
              <a:rPr lang="en-US" dirty="0" err="1"/>
              <a:t>Vivamus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.</a:t>
            </a:r>
          </a:p>
          <a:p>
            <a:pPr lvl="0"/>
            <a:r>
              <a:rPr lang="en-US" dirty="0" err="1"/>
              <a:t>Nunc</a:t>
            </a:r>
            <a:r>
              <a:rPr lang="en-US" dirty="0"/>
              <a:t> a </a:t>
            </a:r>
            <a:r>
              <a:rPr lang="en-US" dirty="0" err="1"/>
              <a:t>nisl</a:t>
            </a:r>
            <a:r>
              <a:rPr lang="en-US" dirty="0"/>
              <a:t> vitae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id </a:t>
            </a:r>
            <a:r>
              <a:rPr lang="en-US" dirty="0" err="1"/>
              <a:t>rutrum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.</a:t>
            </a:r>
          </a:p>
        </p:txBody>
      </p:sp>
      <p:sp>
        <p:nvSpPr>
          <p:cNvPr id="23" name="Text Placeholder 21"/>
          <p:cNvSpPr>
            <a:spLocks noGrp="1"/>
          </p:cNvSpPr>
          <p:nvPr>
            <p:ph type="body" sz="quarter" idx="14" hasCustomPrompt="1"/>
          </p:nvPr>
        </p:nvSpPr>
        <p:spPr>
          <a:xfrm>
            <a:off x="884242" y="1641014"/>
            <a:ext cx="5030784" cy="380867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000" b="1" i="0" baseline="0">
                <a:solidFill>
                  <a:srgbClr val="511C6C"/>
                </a:solidFill>
                <a:latin typeface="+mn-lt"/>
                <a:ea typeface="Avenir Next Demi Bold" charset="0"/>
                <a:cs typeface="Avenir Next Demi Bold" charset="0"/>
              </a:defRPr>
            </a:lvl1pPr>
            <a:lvl2pPr>
              <a:defRPr b="1" i="0">
                <a:latin typeface="Avenir Next Demi Bold" charset="0"/>
                <a:ea typeface="Avenir Next Demi Bold" charset="0"/>
                <a:cs typeface="Avenir Next Demi Bold" charset="0"/>
              </a:defRPr>
            </a:lvl2pPr>
            <a:lvl3pPr>
              <a:defRPr b="1" i="0">
                <a:latin typeface="Avenir Next Demi Bold" charset="0"/>
                <a:ea typeface="Avenir Next Demi Bold" charset="0"/>
                <a:cs typeface="Avenir Next Demi Bold" charset="0"/>
              </a:defRPr>
            </a:lvl3pPr>
            <a:lvl4pPr>
              <a:defRPr b="1" i="0">
                <a:latin typeface="Avenir Next Demi Bold" charset="0"/>
                <a:ea typeface="Avenir Next Demi Bold" charset="0"/>
                <a:cs typeface="Avenir Next Demi Bold" charset="0"/>
              </a:defRPr>
            </a:lvl4pPr>
            <a:lvl5pPr>
              <a:defRPr b="1" i="0">
                <a:latin typeface="Avenir Next Demi Bold" charset="0"/>
                <a:ea typeface="Avenir Next Demi Bold" charset="0"/>
                <a:cs typeface="Avenir Next Demi Bold" charset="0"/>
              </a:defRPr>
            </a:lvl5pPr>
          </a:lstStyle>
          <a:p>
            <a:pPr lvl="0"/>
            <a:r>
              <a:rPr lang="en-US" dirty="0"/>
              <a:t>Page title (minimal text as bullet points)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64128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3659" cy="5143499"/>
          </a:xfrm>
          <a:prstGeom prst="rect">
            <a:avLst/>
          </a:prstGeom>
        </p:spPr>
      </p:pic>
      <p:cxnSp>
        <p:nvCxnSpPr>
          <p:cNvPr id="11" name="Straight Connector 10"/>
          <p:cNvCxnSpPr/>
          <p:nvPr userDrawn="1"/>
        </p:nvCxnSpPr>
        <p:spPr>
          <a:xfrm>
            <a:off x="674703" y="2823957"/>
            <a:ext cx="770581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7439935" y="3434491"/>
            <a:ext cx="1258371" cy="657228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3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7430422" y="4195977"/>
            <a:ext cx="1258371" cy="65722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4" name="Text Placeholder 21"/>
          <p:cNvSpPr>
            <a:spLocks noGrp="1"/>
          </p:cNvSpPr>
          <p:nvPr>
            <p:ph type="body" sz="quarter" idx="13" hasCustomPrompt="1"/>
          </p:nvPr>
        </p:nvSpPr>
        <p:spPr>
          <a:xfrm>
            <a:off x="884241" y="2339310"/>
            <a:ext cx="6110339" cy="2462958"/>
          </a:xfrm>
          <a:prstGeom prst="rect">
            <a:avLst/>
          </a:prstGeom>
        </p:spPr>
        <p:txBody>
          <a:bodyPr/>
          <a:lstStyle>
            <a:lvl1pPr marL="171450" marR="0" indent="-17145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511C6C"/>
              </a:buClr>
              <a:buSzPct val="120000"/>
              <a:buFont typeface="Arial" charset="0"/>
              <a:buChar char="•"/>
              <a:tabLst/>
              <a:defRPr sz="2000" b="0" i="0" baseline="0">
                <a:latin typeface="+mn-lt"/>
                <a:ea typeface="Avenir Next" charset="0"/>
                <a:cs typeface="Avenir Next" charset="0"/>
              </a:defRPr>
            </a:lvl1pPr>
            <a:lvl2pPr>
              <a:defRPr b="1" i="0">
                <a:latin typeface="Avenir Next Demi Bold" charset="0"/>
                <a:ea typeface="Avenir Next Demi Bold" charset="0"/>
                <a:cs typeface="Avenir Next Demi Bold" charset="0"/>
              </a:defRPr>
            </a:lvl2pPr>
            <a:lvl3pPr>
              <a:defRPr b="1" i="0">
                <a:latin typeface="Avenir Next Demi Bold" charset="0"/>
                <a:ea typeface="Avenir Next Demi Bold" charset="0"/>
                <a:cs typeface="Avenir Next Demi Bold" charset="0"/>
              </a:defRPr>
            </a:lvl3pPr>
            <a:lvl4pPr>
              <a:defRPr b="1" i="0">
                <a:latin typeface="Avenir Next Demi Bold" charset="0"/>
                <a:ea typeface="Avenir Next Demi Bold" charset="0"/>
                <a:cs typeface="Avenir Next Demi Bold" charset="0"/>
              </a:defRPr>
            </a:lvl4pPr>
            <a:lvl5pPr>
              <a:defRPr b="1" i="0">
                <a:latin typeface="Avenir Next Demi Bold" charset="0"/>
                <a:ea typeface="Avenir Next Demi Bold" charset="0"/>
                <a:cs typeface="Avenir Next Demi Bold" charset="0"/>
              </a:defRPr>
            </a:lvl5pPr>
          </a:lstStyle>
          <a:p>
            <a:pPr lvl="0"/>
            <a:r>
              <a:rPr lang="en-US" dirty="0"/>
              <a:t>Important parts of the bullet can be highlighted in a bold weight for added impact.</a:t>
            </a:r>
          </a:p>
          <a:p>
            <a:pPr lvl="0"/>
            <a:r>
              <a:rPr lang="en-US" dirty="0"/>
              <a:t>Maecenas vitae quam et </a:t>
            </a:r>
            <a:r>
              <a:rPr lang="en-US" dirty="0" err="1"/>
              <a:t>leo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maximus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a </a:t>
            </a:r>
            <a:r>
              <a:rPr lang="en-US" dirty="0" err="1"/>
              <a:t>tortor</a:t>
            </a:r>
            <a:r>
              <a:rPr lang="en-US" dirty="0"/>
              <a:t>. </a:t>
            </a:r>
            <a:r>
              <a:rPr lang="en-US" dirty="0" err="1"/>
              <a:t>Vivamus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.</a:t>
            </a:r>
          </a:p>
          <a:p>
            <a:pPr lvl="0"/>
            <a:r>
              <a:rPr lang="en-US" dirty="0" err="1"/>
              <a:t>Nunc</a:t>
            </a:r>
            <a:r>
              <a:rPr lang="en-US" dirty="0"/>
              <a:t> a </a:t>
            </a:r>
            <a:r>
              <a:rPr lang="en-US" dirty="0" err="1"/>
              <a:t>nisl</a:t>
            </a:r>
            <a:r>
              <a:rPr lang="en-US" dirty="0"/>
              <a:t> vitae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id </a:t>
            </a:r>
            <a:r>
              <a:rPr lang="en-US" dirty="0" err="1"/>
              <a:t>rutrum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.</a:t>
            </a:r>
          </a:p>
        </p:txBody>
      </p:sp>
      <p:sp>
        <p:nvSpPr>
          <p:cNvPr id="15" name="Text Placeholder 21"/>
          <p:cNvSpPr>
            <a:spLocks noGrp="1"/>
          </p:cNvSpPr>
          <p:nvPr>
            <p:ph type="body" sz="quarter" idx="14" hasCustomPrompt="1"/>
          </p:nvPr>
        </p:nvSpPr>
        <p:spPr>
          <a:xfrm>
            <a:off x="884242" y="1655966"/>
            <a:ext cx="5373684" cy="380867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000" b="1" i="0" baseline="0">
                <a:solidFill>
                  <a:srgbClr val="511C6C"/>
                </a:solidFill>
                <a:latin typeface="+mn-lt"/>
                <a:ea typeface="Avenir Next Demi Bold" charset="0"/>
                <a:cs typeface="Avenir Next Demi Bold" charset="0"/>
              </a:defRPr>
            </a:lvl1pPr>
            <a:lvl2pPr>
              <a:defRPr b="1" i="0">
                <a:latin typeface="Avenir Next Demi Bold" charset="0"/>
                <a:ea typeface="Avenir Next Demi Bold" charset="0"/>
                <a:cs typeface="Avenir Next Demi Bold" charset="0"/>
              </a:defRPr>
            </a:lvl2pPr>
            <a:lvl3pPr>
              <a:defRPr b="1" i="0">
                <a:latin typeface="Avenir Next Demi Bold" charset="0"/>
                <a:ea typeface="Avenir Next Demi Bold" charset="0"/>
                <a:cs typeface="Avenir Next Demi Bold" charset="0"/>
              </a:defRPr>
            </a:lvl3pPr>
            <a:lvl4pPr>
              <a:defRPr b="1" i="0">
                <a:latin typeface="Avenir Next Demi Bold" charset="0"/>
                <a:ea typeface="Avenir Next Demi Bold" charset="0"/>
                <a:cs typeface="Avenir Next Demi Bold" charset="0"/>
              </a:defRPr>
            </a:lvl4pPr>
            <a:lvl5pPr>
              <a:defRPr b="1" i="0">
                <a:latin typeface="Avenir Next Demi Bold" charset="0"/>
                <a:ea typeface="Avenir Next Demi Bold" charset="0"/>
                <a:cs typeface="Avenir Next Demi Bold" charset="0"/>
              </a:defRPr>
            </a:lvl5pPr>
          </a:lstStyle>
          <a:p>
            <a:pPr lvl="0"/>
            <a:r>
              <a:rPr lang="en-US" dirty="0"/>
              <a:t>Page title (minimal text as bullet points)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9419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/>
          <p:cNvCxnSpPr/>
          <p:nvPr userDrawn="1"/>
        </p:nvCxnSpPr>
        <p:spPr>
          <a:xfrm>
            <a:off x="674703" y="2823957"/>
            <a:ext cx="770581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0470" y="-67296"/>
            <a:ext cx="9364192" cy="1448464"/>
          </a:xfrm>
          <a:prstGeom prst="rect">
            <a:avLst/>
          </a:prstGeom>
        </p:spPr>
      </p:pic>
      <p:sp>
        <p:nvSpPr>
          <p:cNvPr id="6" name="Text Placeholder 3"/>
          <p:cNvSpPr>
            <a:spLocks noGrp="1"/>
          </p:cNvSpPr>
          <p:nvPr>
            <p:ph type="body" sz="quarter" idx="4294967295"/>
          </p:nvPr>
        </p:nvSpPr>
        <p:spPr>
          <a:xfrm>
            <a:off x="884241" y="1763577"/>
            <a:ext cx="6110339" cy="2749156"/>
          </a:xfrm>
          <a:prstGeom prst="rect">
            <a:avLst/>
          </a:prstGeom>
        </p:spPr>
        <p:txBody>
          <a:bodyPr/>
          <a:lstStyle/>
          <a:p>
            <a:pPr>
              <a:buClr>
                <a:srgbClr val="511C6C"/>
              </a:buClr>
            </a:pPr>
            <a:r>
              <a:rPr lang="en-US" dirty="0">
                <a:latin typeface="+mn-lt"/>
              </a:rPr>
              <a:t>Important parts of the text can be </a:t>
            </a:r>
            <a:r>
              <a:rPr lang="en-US" b="1" dirty="0">
                <a:latin typeface="+mn-lt"/>
                <a:ea typeface="Avenir Next Demi Bold" charset="0"/>
                <a:cs typeface="Avenir Next Demi Bold" charset="0"/>
              </a:rPr>
              <a:t>highlighted in demi bold weight</a:t>
            </a:r>
            <a:r>
              <a:rPr lang="en-US" dirty="0">
                <a:latin typeface="+mn-lt"/>
              </a:rPr>
              <a:t> for added impact.</a:t>
            </a:r>
          </a:p>
          <a:p>
            <a:pPr>
              <a:buClr>
                <a:srgbClr val="511C6C"/>
              </a:buClr>
            </a:pPr>
            <a:r>
              <a:rPr lang="en-US" dirty="0" err="1">
                <a:latin typeface="+mn-lt"/>
              </a:rPr>
              <a:t>Nunc</a:t>
            </a:r>
            <a:r>
              <a:rPr lang="en-US" dirty="0">
                <a:latin typeface="+mn-lt"/>
              </a:rPr>
              <a:t> a </a:t>
            </a:r>
            <a:r>
              <a:rPr lang="en-US" dirty="0" err="1">
                <a:latin typeface="+mn-lt"/>
              </a:rPr>
              <a:t>nisl</a:t>
            </a:r>
            <a:r>
              <a:rPr lang="en-US" dirty="0">
                <a:latin typeface="+mn-lt"/>
              </a:rPr>
              <a:t> vitae </a:t>
            </a:r>
            <a:r>
              <a:rPr lang="en-US" b="1" dirty="0" err="1">
                <a:latin typeface="+mn-lt"/>
                <a:ea typeface="Avenir Next Demi Bold" charset="0"/>
                <a:cs typeface="Avenir Next Demi Bold" charset="0"/>
              </a:rPr>
              <a:t>massa</a:t>
            </a:r>
            <a:r>
              <a:rPr lang="en-US" b="1" dirty="0">
                <a:latin typeface="+mn-lt"/>
                <a:ea typeface="Avenir Next Demi Bold" charset="0"/>
                <a:cs typeface="Avenir Next Demi Bold" charset="0"/>
              </a:rPr>
              <a:t> </a:t>
            </a:r>
            <a:r>
              <a:rPr lang="en-US" b="1" dirty="0" err="1">
                <a:latin typeface="+mn-lt"/>
                <a:ea typeface="Avenir Next Demi Bold" charset="0"/>
                <a:cs typeface="Avenir Next Demi Bold" charset="0"/>
              </a:rPr>
              <a:t>volutpat</a:t>
            </a:r>
            <a:r>
              <a:rPr lang="en-US" b="1" dirty="0">
                <a:latin typeface="+mn-lt"/>
                <a:ea typeface="Avenir Next Demi Bold" charset="0"/>
                <a:cs typeface="Avenir Next Demi Bold" charset="0"/>
              </a:rPr>
              <a:t> </a:t>
            </a:r>
            <a:r>
              <a:rPr lang="en-US" b="1" dirty="0" err="1">
                <a:latin typeface="+mn-lt"/>
                <a:ea typeface="Avenir Next Demi Bold" charset="0"/>
                <a:cs typeface="Avenir Next Demi Bold" charset="0"/>
              </a:rPr>
              <a:t>volutpat</a:t>
            </a:r>
            <a:r>
              <a:rPr lang="en-US" dirty="0">
                <a:latin typeface="+mn-lt"/>
              </a:rPr>
              <a:t>. </a:t>
            </a:r>
            <a:r>
              <a:rPr lang="en-US" dirty="0" err="1">
                <a:latin typeface="+mn-lt"/>
              </a:rPr>
              <a:t>Sed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bibendum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mauris</a:t>
            </a:r>
            <a:r>
              <a:rPr lang="en-US" dirty="0">
                <a:latin typeface="+mn-lt"/>
              </a:rPr>
              <a:t> id </a:t>
            </a:r>
            <a:r>
              <a:rPr lang="en-US" dirty="0" err="1">
                <a:latin typeface="+mn-lt"/>
              </a:rPr>
              <a:t>rutrum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feugiat</a:t>
            </a:r>
            <a:r>
              <a:rPr lang="en-US" dirty="0">
                <a:latin typeface="+mn-lt"/>
              </a:rPr>
              <a:t>.</a:t>
            </a:r>
          </a:p>
          <a:p>
            <a:pPr>
              <a:buClr>
                <a:srgbClr val="511C6C"/>
              </a:buClr>
            </a:pPr>
            <a:r>
              <a:rPr lang="en-US" b="1" dirty="0">
                <a:latin typeface="+mn-lt"/>
                <a:ea typeface="Avenir Next Demi Bold" charset="0"/>
                <a:cs typeface="Avenir Next Demi Bold" charset="0"/>
              </a:rPr>
              <a:t>Or every bullet point can be in demi bold</a:t>
            </a:r>
            <a:r>
              <a:rPr lang="en-US" dirty="0">
                <a:latin typeface="+mn-lt"/>
              </a:rPr>
              <a:t>.</a:t>
            </a:r>
          </a:p>
          <a:p>
            <a:pPr>
              <a:buClr>
                <a:srgbClr val="511C6C"/>
              </a:buClr>
            </a:pPr>
            <a:r>
              <a:rPr lang="en-US" dirty="0" err="1"/>
              <a:t>Nunc</a:t>
            </a:r>
            <a:r>
              <a:rPr lang="en-US" dirty="0"/>
              <a:t> a </a:t>
            </a:r>
            <a:r>
              <a:rPr lang="en-US" dirty="0" err="1"/>
              <a:t>nisl</a:t>
            </a:r>
            <a:r>
              <a:rPr lang="en-US" dirty="0"/>
              <a:t> vitae </a:t>
            </a:r>
            <a:r>
              <a:rPr lang="en-US" b="1" dirty="0" err="1">
                <a:ea typeface="Avenir Next Demi Bold" charset="0"/>
                <a:cs typeface="Avenir Next Demi Bold" charset="0"/>
              </a:rPr>
              <a:t>massa</a:t>
            </a:r>
            <a:r>
              <a:rPr lang="en-US" b="1" dirty="0">
                <a:ea typeface="Avenir Next Demi Bold" charset="0"/>
                <a:cs typeface="Avenir Next Demi Bold" charset="0"/>
              </a:rPr>
              <a:t> </a:t>
            </a:r>
            <a:r>
              <a:rPr lang="en-US" b="1" dirty="0" err="1">
                <a:ea typeface="Avenir Next Demi Bold" charset="0"/>
                <a:cs typeface="Avenir Next Demi Bold" charset="0"/>
              </a:rPr>
              <a:t>volutpat</a:t>
            </a:r>
            <a:r>
              <a:rPr lang="en-US" b="1" dirty="0">
                <a:ea typeface="Avenir Next Demi Bold" charset="0"/>
                <a:cs typeface="Avenir Next Demi Bold" charset="0"/>
              </a:rPr>
              <a:t> </a:t>
            </a:r>
            <a:r>
              <a:rPr lang="en-US" b="1" dirty="0" err="1">
                <a:ea typeface="Avenir Next Demi Bold" charset="0"/>
                <a:cs typeface="Avenir Next Demi Bold" charset="0"/>
              </a:rPr>
              <a:t>volutpat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id </a:t>
            </a:r>
            <a:r>
              <a:rPr lang="en-US" dirty="0" err="1"/>
              <a:t>rutrum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.</a:t>
            </a:r>
          </a:p>
          <a:p>
            <a:pPr>
              <a:buClr>
                <a:srgbClr val="00B2DD"/>
              </a:buClr>
            </a:pPr>
            <a:endParaRPr lang="en-US" dirty="0">
              <a:latin typeface="+mn-lt"/>
            </a:endParaRPr>
          </a:p>
          <a:p>
            <a:pPr>
              <a:buClr>
                <a:srgbClr val="00B2DD"/>
              </a:buClr>
            </a:pPr>
            <a:endParaRPr lang="en-US" dirty="0">
              <a:latin typeface="+mn-lt"/>
            </a:endParaRP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884242" y="1215700"/>
            <a:ext cx="5373684" cy="380867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511C6C"/>
                </a:solidFill>
                <a:latin typeface="+mn-lt"/>
              </a:rPr>
              <a:t>Page title (more bullet points)</a:t>
            </a:r>
          </a:p>
          <a:p>
            <a:endParaRPr lang="en-US" dirty="0">
              <a:solidFill>
                <a:srgbClr val="00B2DD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917139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3659" cy="5143498"/>
          </a:xfrm>
          <a:prstGeom prst="rect">
            <a:avLst/>
          </a:prstGeom>
        </p:spPr>
      </p:pic>
      <p:sp>
        <p:nvSpPr>
          <p:cNvPr id="22" name="Text Placeholder 21"/>
          <p:cNvSpPr>
            <a:spLocks noGrp="1"/>
          </p:cNvSpPr>
          <p:nvPr>
            <p:ph type="body" sz="quarter" idx="13" hasCustomPrompt="1"/>
          </p:nvPr>
        </p:nvSpPr>
        <p:spPr>
          <a:xfrm>
            <a:off x="3964325" y="855200"/>
            <a:ext cx="4562057" cy="2462958"/>
          </a:xfrm>
          <a:prstGeom prst="rect">
            <a:avLst/>
          </a:prstGeom>
        </p:spPr>
        <p:txBody>
          <a:bodyPr/>
          <a:lstStyle>
            <a:lvl1pPr marL="171450" marR="0" indent="-17145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511C6C"/>
              </a:buClr>
              <a:buSzPct val="120000"/>
              <a:buFont typeface="Arial" charset="0"/>
              <a:buChar char="•"/>
              <a:tabLst/>
              <a:defRPr sz="1600" b="0" i="0" baseline="0">
                <a:latin typeface="+mn-lt"/>
                <a:ea typeface="Avenir Next" charset="0"/>
                <a:cs typeface="Avenir Next" charset="0"/>
              </a:defRPr>
            </a:lvl1pPr>
            <a:lvl2pPr>
              <a:defRPr b="1" i="0">
                <a:latin typeface="Avenir Next Demi Bold" charset="0"/>
                <a:ea typeface="Avenir Next Demi Bold" charset="0"/>
                <a:cs typeface="Avenir Next Demi Bold" charset="0"/>
              </a:defRPr>
            </a:lvl2pPr>
            <a:lvl3pPr>
              <a:defRPr b="1" i="0">
                <a:latin typeface="Avenir Next Demi Bold" charset="0"/>
                <a:ea typeface="Avenir Next Demi Bold" charset="0"/>
                <a:cs typeface="Avenir Next Demi Bold" charset="0"/>
              </a:defRPr>
            </a:lvl3pPr>
            <a:lvl4pPr>
              <a:defRPr b="1" i="0">
                <a:latin typeface="Avenir Next Demi Bold" charset="0"/>
                <a:ea typeface="Avenir Next Demi Bold" charset="0"/>
                <a:cs typeface="Avenir Next Demi Bold" charset="0"/>
              </a:defRPr>
            </a:lvl4pPr>
            <a:lvl5pPr>
              <a:defRPr b="1" i="0">
                <a:latin typeface="Avenir Next Demi Bold" charset="0"/>
                <a:ea typeface="Avenir Next Demi Bold" charset="0"/>
                <a:cs typeface="Avenir Next Demi Bold" charset="0"/>
              </a:defRPr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7" name="Text Placeholder 21"/>
          <p:cNvSpPr>
            <a:spLocks noGrp="1"/>
          </p:cNvSpPr>
          <p:nvPr>
            <p:ph type="body" sz="quarter" idx="14" hasCustomPrompt="1"/>
          </p:nvPr>
        </p:nvSpPr>
        <p:spPr>
          <a:xfrm>
            <a:off x="884242" y="855200"/>
            <a:ext cx="2965864" cy="250977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80000"/>
              </a:lnSpc>
              <a:buFontTx/>
              <a:buNone/>
              <a:defRPr sz="3000" b="1" i="0" baseline="0">
                <a:solidFill>
                  <a:srgbClr val="511C6C"/>
                </a:solidFill>
                <a:latin typeface="+mn-lt"/>
                <a:ea typeface="Avenir Next" charset="0"/>
                <a:cs typeface="Avenir Next" charset="0"/>
              </a:defRPr>
            </a:lvl1pPr>
            <a:lvl2pPr>
              <a:defRPr b="1" i="0">
                <a:latin typeface="Avenir Next Demi Bold" charset="0"/>
                <a:ea typeface="Avenir Next Demi Bold" charset="0"/>
                <a:cs typeface="Avenir Next Demi Bold" charset="0"/>
              </a:defRPr>
            </a:lvl2pPr>
            <a:lvl3pPr>
              <a:defRPr b="1" i="0">
                <a:latin typeface="Avenir Next Demi Bold" charset="0"/>
                <a:ea typeface="Avenir Next Demi Bold" charset="0"/>
                <a:cs typeface="Avenir Next Demi Bold" charset="0"/>
              </a:defRPr>
            </a:lvl3pPr>
            <a:lvl4pPr>
              <a:defRPr b="1" i="0">
                <a:latin typeface="Avenir Next Demi Bold" charset="0"/>
                <a:ea typeface="Avenir Next Demi Bold" charset="0"/>
                <a:cs typeface="Avenir Next Demi Bold" charset="0"/>
              </a:defRPr>
            </a:lvl4pPr>
            <a:lvl5pPr>
              <a:defRPr b="1" i="0">
                <a:latin typeface="Avenir Next Demi Bold" charset="0"/>
                <a:ea typeface="Avenir Next Demi Bold" charset="0"/>
                <a:cs typeface="Avenir Next Demi Bold" charset="0"/>
              </a:defRPr>
            </a:lvl5pPr>
          </a:lstStyle>
          <a:p>
            <a:pPr lvl="0"/>
            <a:r>
              <a:rPr lang="en-US" dirty="0"/>
              <a:t>PAGE TITLE (DYNAMIC TITLE OPTION CAPS AND BOLD)</a:t>
            </a:r>
          </a:p>
        </p:txBody>
      </p:sp>
    </p:spTree>
    <p:extLst>
      <p:ext uri="{BB962C8B-B14F-4D97-AF65-F5344CB8AC3E}">
        <p14:creationId xmlns:p14="http://schemas.microsoft.com/office/powerpoint/2010/main" val="16059540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0"/>
            <a:ext cx="9143657" cy="5143498"/>
          </a:xfrm>
          <a:prstGeom prst="rect">
            <a:avLst/>
          </a:prstGeom>
        </p:spPr>
      </p:pic>
      <p:sp>
        <p:nvSpPr>
          <p:cNvPr id="22" name="Text Placeholder 21"/>
          <p:cNvSpPr>
            <a:spLocks noGrp="1"/>
          </p:cNvSpPr>
          <p:nvPr>
            <p:ph type="body" sz="quarter" idx="13" hasCustomPrompt="1"/>
          </p:nvPr>
        </p:nvSpPr>
        <p:spPr>
          <a:xfrm>
            <a:off x="884242" y="1583687"/>
            <a:ext cx="3519316" cy="1516473"/>
          </a:xfrm>
          <a:prstGeom prst="rect">
            <a:avLst/>
          </a:prstGeom>
        </p:spPr>
        <p:txBody>
          <a:bodyPr/>
          <a:lstStyle>
            <a:lvl1pPr marL="171450" marR="0" indent="-171450" algn="l" defTabSz="6858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rgbClr val="511C6C"/>
              </a:buClr>
              <a:buSzPct val="120000"/>
              <a:buFont typeface="Arial" charset="0"/>
              <a:buChar char="•"/>
              <a:tabLst/>
              <a:defRPr sz="1000" b="0" i="0" baseline="0">
                <a:latin typeface="+mn-lt"/>
                <a:ea typeface="Avenir Next" charset="0"/>
                <a:cs typeface="Avenir Next" charset="0"/>
              </a:defRPr>
            </a:lvl1pPr>
            <a:lvl2pPr>
              <a:defRPr b="1" i="0">
                <a:latin typeface="Avenir Next Demi Bold" charset="0"/>
                <a:ea typeface="Avenir Next Demi Bold" charset="0"/>
                <a:cs typeface="Avenir Next Demi Bold" charset="0"/>
              </a:defRPr>
            </a:lvl2pPr>
            <a:lvl3pPr>
              <a:defRPr b="1" i="0">
                <a:latin typeface="Avenir Next Demi Bold" charset="0"/>
                <a:ea typeface="Avenir Next Demi Bold" charset="0"/>
                <a:cs typeface="Avenir Next Demi Bold" charset="0"/>
              </a:defRPr>
            </a:lvl3pPr>
            <a:lvl4pPr>
              <a:defRPr b="1" i="0">
                <a:latin typeface="Avenir Next Demi Bold" charset="0"/>
                <a:ea typeface="Avenir Next Demi Bold" charset="0"/>
                <a:cs typeface="Avenir Next Demi Bold" charset="0"/>
              </a:defRPr>
            </a:lvl4pPr>
            <a:lvl5pPr>
              <a:defRPr b="1" i="0">
                <a:latin typeface="Avenir Next Demi Bold" charset="0"/>
                <a:ea typeface="Avenir Next Demi Bold" charset="0"/>
                <a:cs typeface="Avenir Next Demi Bold" charset="0"/>
              </a:defRPr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vitae </a:t>
            </a:r>
            <a:r>
              <a:rPr lang="en-US" dirty="0" err="1"/>
              <a:t>nibh</a:t>
            </a:r>
            <a:r>
              <a:rPr lang="en-US" dirty="0"/>
              <a:t> est.</a:t>
            </a:r>
          </a:p>
          <a:p>
            <a:pPr lvl="0"/>
            <a:r>
              <a:rPr lang="en-US" dirty="0"/>
              <a:t>Maecenas vitae quam et </a:t>
            </a:r>
            <a:r>
              <a:rPr lang="en-US" dirty="0" err="1"/>
              <a:t>leo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maximus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a </a:t>
            </a:r>
            <a:r>
              <a:rPr lang="en-US" dirty="0" err="1"/>
              <a:t>tortor</a:t>
            </a:r>
            <a:r>
              <a:rPr lang="en-US" dirty="0"/>
              <a:t>. </a:t>
            </a:r>
            <a:r>
              <a:rPr lang="en-US" dirty="0" err="1"/>
              <a:t>Vivamus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.</a:t>
            </a:r>
          </a:p>
          <a:p>
            <a:pPr lvl="0"/>
            <a:r>
              <a:rPr lang="en-US" dirty="0" err="1"/>
              <a:t>Nunc</a:t>
            </a:r>
            <a:r>
              <a:rPr lang="en-US" dirty="0"/>
              <a:t> a </a:t>
            </a:r>
            <a:r>
              <a:rPr lang="en-US" dirty="0" err="1"/>
              <a:t>nisl</a:t>
            </a:r>
            <a:r>
              <a:rPr lang="en-US" dirty="0"/>
              <a:t> vitae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id </a:t>
            </a:r>
            <a:r>
              <a:rPr lang="en-US" dirty="0" err="1"/>
              <a:t>rutrum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.</a:t>
            </a:r>
          </a:p>
        </p:txBody>
      </p:sp>
      <p:sp>
        <p:nvSpPr>
          <p:cNvPr id="23" name="Text Placeholder 21"/>
          <p:cNvSpPr>
            <a:spLocks noGrp="1"/>
          </p:cNvSpPr>
          <p:nvPr>
            <p:ph type="body" sz="quarter" idx="14" hasCustomPrompt="1"/>
          </p:nvPr>
        </p:nvSpPr>
        <p:spPr>
          <a:xfrm>
            <a:off x="884241" y="455151"/>
            <a:ext cx="7642141" cy="380867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000" b="1" i="0" baseline="0">
                <a:solidFill>
                  <a:srgbClr val="511C6C"/>
                </a:solidFill>
                <a:latin typeface="+mn-lt"/>
                <a:ea typeface="Avenir Next Demi Bold" charset="0"/>
                <a:cs typeface="Avenir Next Demi Bold" charset="0"/>
              </a:defRPr>
            </a:lvl1pPr>
            <a:lvl2pPr>
              <a:defRPr b="1" i="0">
                <a:latin typeface="Avenir Next Demi Bold" charset="0"/>
                <a:ea typeface="Avenir Next Demi Bold" charset="0"/>
                <a:cs typeface="Avenir Next Demi Bold" charset="0"/>
              </a:defRPr>
            </a:lvl2pPr>
            <a:lvl3pPr>
              <a:defRPr b="1" i="0">
                <a:latin typeface="Avenir Next Demi Bold" charset="0"/>
                <a:ea typeface="Avenir Next Demi Bold" charset="0"/>
                <a:cs typeface="Avenir Next Demi Bold" charset="0"/>
              </a:defRPr>
            </a:lvl3pPr>
            <a:lvl4pPr>
              <a:defRPr b="1" i="0">
                <a:latin typeface="Avenir Next Demi Bold" charset="0"/>
                <a:ea typeface="Avenir Next Demi Bold" charset="0"/>
                <a:cs typeface="Avenir Next Demi Bold" charset="0"/>
              </a:defRPr>
            </a:lvl4pPr>
            <a:lvl5pPr>
              <a:defRPr b="1" i="0">
                <a:latin typeface="Avenir Next Demi Bold" charset="0"/>
                <a:ea typeface="Avenir Next Demi Bold" charset="0"/>
                <a:cs typeface="Avenir Next Demi Bold" charset="0"/>
              </a:defRPr>
            </a:lvl5pPr>
          </a:lstStyle>
          <a:p>
            <a:pPr lvl="0"/>
            <a:r>
              <a:rPr lang="en-US" dirty="0"/>
              <a:t>Page title (2 column)</a:t>
            </a:r>
          </a:p>
          <a:p>
            <a:pPr lvl="0"/>
            <a:endParaRPr lang="en-US" dirty="0"/>
          </a:p>
        </p:txBody>
      </p:sp>
      <p:sp>
        <p:nvSpPr>
          <p:cNvPr id="15" name="Text Placeholder 21"/>
          <p:cNvSpPr>
            <a:spLocks noGrp="1"/>
          </p:cNvSpPr>
          <p:nvPr>
            <p:ph type="body" sz="quarter" idx="15" hasCustomPrompt="1"/>
          </p:nvPr>
        </p:nvSpPr>
        <p:spPr>
          <a:xfrm>
            <a:off x="884242" y="964856"/>
            <a:ext cx="3519316" cy="618831"/>
          </a:xfrm>
          <a:prstGeom prst="rect">
            <a:avLst/>
          </a:prstGeo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rgbClr val="F47920"/>
              </a:buClr>
              <a:buSzPct val="120000"/>
              <a:buFontTx/>
              <a:buNone/>
              <a:tabLst/>
              <a:defRPr lang="en-US" sz="1200" b="1" dirty="0"/>
            </a:lvl1pPr>
            <a:lvl2pPr>
              <a:defRPr b="1" i="0">
                <a:latin typeface="Avenir Next Demi Bold" charset="0"/>
                <a:ea typeface="Avenir Next Demi Bold" charset="0"/>
                <a:cs typeface="Avenir Next Demi Bold" charset="0"/>
              </a:defRPr>
            </a:lvl2pPr>
            <a:lvl3pPr>
              <a:defRPr b="1" i="0">
                <a:latin typeface="Avenir Next Demi Bold" charset="0"/>
                <a:ea typeface="Avenir Next Demi Bold" charset="0"/>
                <a:cs typeface="Avenir Next Demi Bold" charset="0"/>
              </a:defRPr>
            </a:lvl3pPr>
            <a:lvl4pPr>
              <a:defRPr b="1" i="0">
                <a:latin typeface="Avenir Next Demi Bold" charset="0"/>
                <a:ea typeface="Avenir Next Demi Bold" charset="0"/>
                <a:cs typeface="Avenir Next Demi Bold" charset="0"/>
              </a:defRPr>
            </a:lvl4pPr>
            <a:lvl5pPr>
              <a:defRPr b="1" i="0">
                <a:latin typeface="Avenir Next Demi Bold" charset="0"/>
                <a:ea typeface="Avenir Next Demi Bold" charset="0"/>
                <a:cs typeface="Avenir Next Demi Bold" charset="0"/>
              </a:defRPr>
            </a:lvl5pPr>
          </a:lstStyle>
          <a:p>
            <a:r>
              <a:rPr lang="en-US" dirty="0" err="1">
                <a:latin typeface="+mn-lt"/>
              </a:rPr>
              <a:t>Lorem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ipsum</a:t>
            </a:r>
            <a:r>
              <a:rPr lang="en-US" dirty="0">
                <a:latin typeface="+mn-lt"/>
              </a:rPr>
              <a:t> dolor sit </a:t>
            </a:r>
            <a:r>
              <a:rPr lang="en-US" dirty="0" err="1">
                <a:latin typeface="+mn-lt"/>
              </a:rPr>
              <a:t>amet</a:t>
            </a:r>
            <a:r>
              <a:rPr lang="en-US" dirty="0">
                <a:latin typeface="+mn-lt"/>
              </a:rPr>
              <a:t>, </a:t>
            </a:r>
            <a:r>
              <a:rPr lang="en-US" dirty="0" err="1">
                <a:latin typeface="+mn-lt"/>
              </a:rPr>
              <a:t>consectetur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adipiscing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elit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morbi</a:t>
            </a:r>
            <a:r>
              <a:rPr lang="en-US" dirty="0">
                <a:latin typeface="+mn-lt"/>
              </a:rPr>
              <a:t> vitae.</a:t>
            </a:r>
          </a:p>
        </p:txBody>
      </p:sp>
      <p:sp>
        <p:nvSpPr>
          <p:cNvPr id="16" name="Text Placeholder 21"/>
          <p:cNvSpPr>
            <a:spLocks noGrp="1"/>
          </p:cNvSpPr>
          <p:nvPr>
            <p:ph type="body" sz="quarter" idx="16" hasCustomPrompt="1"/>
          </p:nvPr>
        </p:nvSpPr>
        <p:spPr>
          <a:xfrm>
            <a:off x="4790496" y="1583687"/>
            <a:ext cx="3519316" cy="1516473"/>
          </a:xfrm>
          <a:prstGeom prst="rect">
            <a:avLst/>
          </a:prstGeom>
        </p:spPr>
        <p:txBody>
          <a:bodyPr/>
          <a:lstStyle>
            <a:lvl1pPr marL="171450" marR="0" indent="-171450" algn="l" defTabSz="6858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rgbClr val="511C6C"/>
              </a:buClr>
              <a:buSzPct val="120000"/>
              <a:buFont typeface="Arial" charset="0"/>
              <a:buChar char="•"/>
              <a:tabLst/>
              <a:defRPr sz="1000" b="0" i="0" baseline="0">
                <a:latin typeface="+mn-lt"/>
                <a:ea typeface="Avenir Next" charset="0"/>
                <a:cs typeface="Avenir Next" charset="0"/>
              </a:defRPr>
            </a:lvl1pPr>
            <a:lvl2pPr>
              <a:defRPr b="1" i="0">
                <a:latin typeface="Avenir Next Demi Bold" charset="0"/>
                <a:ea typeface="Avenir Next Demi Bold" charset="0"/>
                <a:cs typeface="Avenir Next Demi Bold" charset="0"/>
              </a:defRPr>
            </a:lvl2pPr>
            <a:lvl3pPr>
              <a:defRPr b="1" i="0">
                <a:latin typeface="Avenir Next Demi Bold" charset="0"/>
                <a:ea typeface="Avenir Next Demi Bold" charset="0"/>
                <a:cs typeface="Avenir Next Demi Bold" charset="0"/>
              </a:defRPr>
            </a:lvl3pPr>
            <a:lvl4pPr>
              <a:defRPr b="1" i="0">
                <a:latin typeface="Avenir Next Demi Bold" charset="0"/>
                <a:ea typeface="Avenir Next Demi Bold" charset="0"/>
                <a:cs typeface="Avenir Next Demi Bold" charset="0"/>
              </a:defRPr>
            </a:lvl4pPr>
            <a:lvl5pPr>
              <a:defRPr b="1" i="0">
                <a:latin typeface="Avenir Next Demi Bold" charset="0"/>
                <a:ea typeface="Avenir Next Demi Bold" charset="0"/>
                <a:cs typeface="Avenir Next Demi Bold" charset="0"/>
              </a:defRPr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vitae </a:t>
            </a:r>
            <a:r>
              <a:rPr lang="en-US" dirty="0" err="1"/>
              <a:t>nibh</a:t>
            </a:r>
            <a:r>
              <a:rPr lang="en-US" dirty="0"/>
              <a:t> est.</a:t>
            </a:r>
          </a:p>
          <a:p>
            <a:pPr lvl="0"/>
            <a:r>
              <a:rPr lang="en-US" dirty="0"/>
              <a:t>Maecenas vitae quam et </a:t>
            </a:r>
            <a:r>
              <a:rPr lang="en-US" dirty="0" err="1"/>
              <a:t>leo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maximus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a </a:t>
            </a:r>
            <a:r>
              <a:rPr lang="en-US" dirty="0" err="1"/>
              <a:t>tortor</a:t>
            </a:r>
            <a:r>
              <a:rPr lang="en-US" dirty="0"/>
              <a:t>. </a:t>
            </a:r>
            <a:r>
              <a:rPr lang="en-US" dirty="0" err="1"/>
              <a:t>Vivamus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.</a:t>
            </a:r>
          </a:p>
          <a:p>
            <a:pPr lvl="0"/>
            <a:r>
              <a:rPr lang="en-US" dirty="0" err="1"/>
              <a:t>Nunc</a:t>
            </a:r>
            <a:r>
              <a:rPr lang="en-US" dirty="0"/>
              <a:t> a </a:t>
            </a:r>
            <a:r>
              <a:rPr lang="en-US" dirty="0" err="1"/>
              <a:t>nisl</a:t>
            </a:r>
            <a:r>
              <a:rPr lang="en-US" dirty="0"/>
              <a:t> vitae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id </a:t>
            </a:r>
            <a:r>
              <a:rPr lang="en-US" dirty="0" err="1"/>
              <a:t>rutrum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.</a:t>
            </a:r>
          </a:p>
        </p:txBody>
      </p:sp>
      <p:sp>
        <p:nvSpPr>
          <p:cNvPr id="17" name="Text Placeholder 21"/>
          <p:cNvSpPr>
            <a:spLocks noGrp="1"/>
          </p:cNvSpPr>
          <p:nvPr>
            <p:ph type="body" sz="quarter" idx="17" hasCustomPrompt="1"/>
          </p:nvPr>
        </p:nvSpPr>
        <p:spPr>
          <a:xfrm>
            <a:off x="4790496" y="964856"/>
            <a:ext cx="3519316" cy="618831"/>
          </a:xfrm>
          <a:prstGeom prst="rect">
            <a:avLst/>
          </a:prstGeo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rgbClr val="F47920"/>
              </a:buClr>
              <a:buSzPct val="120000"/>
              <a:buFontTx/>
              <a:buNone/>
              <a:tabLst/>
              <a:defRPr lang="en-US" sz="1200" b="1" dirty="0"/>
            </a:lvl1pPr>
            <a:lvl2pPr>
              <a:defRPr b="1" i="0">
                <a:latin typeface="Avenir Next Demi Bold" charset="0"/>
                <a:ea typeface="Avenir Next Demi Bold" charset="0"/>
                <a:cs typeface="Avenir Next Demi Bold" charset="0"/>
              </a:defRPr>
            </a:lvl2pPr>
            <a:lvl3pPr>
              <a:defRPr b="1" i="0">
                <a:latin typeface="Avenir Next Demi Bold" charset="0"/>
                <a:ea typeface="Avenir Next Demi Bold" charset="0"/>
                <a:cs typeface="Avenir Next Demi Bold" charset="0"/>
              </a:defRPr>
            </a:lvl3pPr>
            <a:lvl4pPr>
              <a:defRPr b="1" i="0">
                <a:latin typeface="Avenir Next Demi Bold" charset="0"/>
                <a:ea typeface="Avenir Next Demi Bold" charset="0"/>
                <a:cs typeface="Avenir Next Demi Bold" charset="0"/>
              </a:defRPr>
            </a:lvl4pPr>
            <a:lvl5pPr>
              <a:defRPr b="1" i="0">
                <a:latin typeface="Avenir Next Demi Bold" charset="0"/>
                <a:ea typeface="Avenir Next Demi Bold" charset="0"/>
                <a:cs typeface="Avenir Next Demi Bold" charset="0"/>
              </a:defRPr>
            </a:lvl5pPr>
          </a:lstStyle>
          <a:p>
            <a:r>
              <a:rPr lang="en-US" dirty="0" err="1">
                <a:latin typeface="+mn-lt"/>
              </a:rPr>
              <a:t>Lorem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ipsum</a:t>
            </a:r>
            <a:r>
              <a:rPr lang="en-US" dirty="0">
                <a:latin typeface="+mn-lt"/>
              </a:rPr>
              <a:t> dolor sit </a:t>
            </a:r>
            <a:r>
              <a:rPr lang="en-US" dirty="0" err="1">
                <a:latin typeface="+mn-lt"/>
              </a:rPr>
              <a:t>amet</a:t>
            </a:r>
            <a:r>
              <a:rPr lang="en-US" dirty="0">
                <a:latin typeface="+mn-lt"/>
              </a:rPr>
              <a:t>, </a:t>
            </a:r>
            <a:r>
              <a:rPr lang="en-US" dirty="0" err="1">
                <a:latin typeface="+mn-lt"/>
              </a:rPr>
              <a:t>consectetur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adipiscing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elit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morbi</a:t>
            </a:r>
            <a:r>
              <a:rPr lang="en-US" dirty="0">
                <a:latin typeface="+mn-lt"/>
              </a:rPr>
              <a:t> vitae.</a:t>
            </a:r>
          </a:p>
        </p:txBody>
      </p:sp>
    </p:spTree>
    <p:extLst>
      <p:ext uri="{BB962C8B-B14F-4D97-AF65-F5344CB8AC3E}">
        <p14:creationId xmlns:p14="http://schemas.microsoft.com/office/powerpoint/2010/main" val="2668785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0"/>
            <a:ext cx="9143657" cy="5143498"/>
          </a:xfrm>
          <a:prstGeom prst="rect">
            <a:avLst/>
          </a:prstGeom>
        </p:spPr>
      </p:pic>
      <p:sp>
        <p:nvSpPr>
          <p:cNvPr id="13" name="Text Placeholder 21"/>
          <p:cNvSpPr>
            <a:spLocks noGrp="1"/>
          </p:cNvSpPr>
          <p:nvPr>
            <p:ph type="body" sz="quarter" idx="16" hasCustomPrompt="1"/>
          </p:nvPr>
        </p:nvSpPr>
        <p:spPr>
          <a:xfrm>
            <a:off x="5295255" y="964856"/>
            <a:ext cx="3351440" cy="618831"/>
          </a:xfrm>
          <a:prstGeom prst="rect">
            <a:avLst/>
          </a:prstGeo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rgbClr val="F47920"/>
              </a:buClr>
              <a:buSzPct val="120000"/>
              <a:buFontTx/>
              <a:buNone/>
              <a:tabLst/>
              <a:defRPr sz="1200" b="1" i="0" baseline="0">
                <a:latin typeface="+mn-lt"/>
                <a:ea typeface="Avenir Next Demi Bold" charset="0"/>
                <a:cs typeface="Avenir Next Demi Bold" charset="0"/>
              </a:defRPr>
            </a:lvl1pPr>
            <a:lvl2pPr>
              <a:defRPr b="1" i="0">
                <a:latin typeface="Avenir Next Demi Bold" charset="0"/>
                <a:ea typeface="Avenir Next Demi Bold" charset="0"/>
                <a:cs typeface="Avenir Next Demi Bold" charset="0"/>
              </a:defRPr>
            </a:lvl2pPr>
            <a:lvl3pPr>
              <a:defRPr b="1" i="0">
                <a:latin typeface="Avenir Next Demi Bold" charset="0"/>
                <a:ea typeface="Avenir Next Demi Bold" charset="0"/>
                <a:cs typeface="Avenir Next Demi Bold" charset="0"/>
              </a:defRPr>
            </a:lvl3pPr>
            <a:lvl4pPr>
              <a:defRPr b="1" i="0">
                <a:latin typeface="Avenir Next Demi Bold" charset="0"/>
                <a:ea typeface="Avenir Next Demi Bold" charset="0"/>
                <a:cs typeface="Avenir Next Demi Bold" charset="0"/>
              </a:defRPr>
            </a:lvl4pPr>
            <a:lvl5pPr>
              <a:defRPr b="1" i="0">
                <a:latin typeface="Avenir Next Demi Bold" charset="0"/>
                <a:ea typeface="Avenir Next Demi Bold" charset="0"/>
                <a:cs typeface="Avenir Next Demi Bold" charset="0"/>
              </a:defRPr>
            </a:lvl5pPr>
          </a:lstStyle>
          <a:p>
            <a:r>
              <a:rPr lang="en-US" dirty="0" err="1">
                <a:latin typeface="+mn-lt"/>
              </a:rPr>
              <a:t>Lorem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ipsum</a:t>
            </a:r>
            <a:r>
              <a:rPr lang="en-US" dirty="0">
                <a:latin typeface="+mn-lt"/>
              </a:rPr>
              <a:t> dolor sit </a:t>
            </a:r>
            <a:r>
              <a:rPr lang="en-US" dirty="0" err="1">
                <a:latin typeface="+mn-lt"/>
              </a:rPr>
              <a:t>amet</a:t>
            </a:r>
            <a:r>
              <a:rPr lang="en-US" dirty="0">
                <a:latin typeface="+mn-lt"/>
              </a:rPr>
              <a:t>, </a:t>
            </a:r>
            <a:r>
              <a:rPr lang="en-US" dirty="0" err="1">
                <a:latin typeface="+mn-lt"/>
              </a:rPr>
              <a:t>consectetur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adipiscing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elit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morbi</a:t>
            </a:r>
            <a:r>
              <a:rPr lang="en-US" dirty="0">
                <a:latin typeface="+mn-lt"/>
              </a:rPr>
              <a:t> vitae.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-104674" y="-505326"/>
            <a:ext cx="5125853" cy="4391526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Text Placeholder 21"/>
          <p:cNvSpPr>
            <a:spLocks noGrp="1"/>
          </p:cNvSpPr>
          <p:nvPr>
            <p:ph type="body" sz="quarter" idx="14" hasCustomPrompt="1"/>
          </p:nvPr>
        </p:nvSpPr>
        <p:spPr>
          <a:xfrm>
            <a:off x="5295254" y="455151"/>
            <a:ext cx="3351441" cy="380867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000" b="1" i="0" baseline="0">
                <a:solidFill>
                  <a:srgbClr val="511C6C"/>
                </a:solidFill>
                <a:latin typeface="+mn-lt"/>
                <a:ea typeface="Avenir Next Demi Bold" charset="0"/>
                <a:cs typeface="Avenir Next Demi Bold" charset="0"/>
              </a:defRPr>
            </a:lvl1pPr>
            <a:lvl2pPr>
              <a:defRPr b="1" i="0">
                <a:latin typeface="Avenir Next Demi Bold" charset="0"/>
                <a:ea typeface="Avenir Next Demi Bold" charset="0"/>
                <a:cs typeface="Avenir Next Demi Bold" charset="0"/>
              </a:defRPr>
            </a:lvl2pPr>
            <a:lvl3pPr>
              <a:defRPr b="1" i="0">
                <a:latin typeface="Avenir Next Demi Bold" charset="0"/>
                <a:ea typeface="Avenir Next Demi Bold" charset="0"/>
                <a:cs typeface="Avenir Next Demi Bold" charset="0"/>
              </a:defRPr>
            </a:lvl3pPr>
            <a:lvl4pPr>
              <a:defRPr b="1" i="0">
                <a:latin typeface="Avenir Next Demi Bold" charset="0"/>
                <a:ea typeface="Avenir Next Demi Bold" charset="0"/>
                <a:cs typeface="Avenir Next Demi Bold" charset="0"/>
              </a:defRPr>
            </a:lvl4pPr>
            <a:lvl5pPr>
              <a:defRPr b="1" i="0">
                <a:latin typeface="Avenir Next Demi Bold" charset="0"/>
                <a:ea typeface="Avenir Next Demi Bold" charset="0"/>
                <a:cs typeface="Avenir Next Demi Bold" charset="0"/>
              </a:defRPr>
            </a:lvl5pPr>
          </a:lstStyle>
          <a:p>
            <a:pPr lvl="0"/>
            <a:r>
              <a:rPr lang="en-US" dirty="0"/>
              <a:t>Page title (single picture)</a:t>
            </a:r>
          </a:p>
          <a:p>
            <a:pPr lvl="0"/>
            <a:endParaRPr lang="en-US" dirty="0"/>
          </a:p>
        </p:txBody>
      </p:sp>
      <p:sp>
        <p:nvSpPr>
          <p:cNvPr id="12" name="Text Placeholder 21"/>
          <p:cNvSpPr>
            <a:spLocks noGrp="1"/>
          </p:cNvSpPr>
          <p:nvPr>
            <p:ph type="body" sz="quarter" idx="15" hasCustomPrompt="1"/>
          </p:nvPr>
        </p:nvSpPr>
        <p:spPr>
          <a:xfrm>
            <a:off x="5295255" y="1583687"/>
            <a:ext cx="3351440" cy="1516473"/>
          </a:xfrm>
          <a:prstGeom prst="rect">
            <a:avLst/>
          </a:prstGeo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rgbClr val="F47920"/>
              </a:buClr>
              <a:buSzPct val="120000"/>
              <a:buFontTx/>
              <a:buNone/>
              <a:tabLst/>
              <a:defRPr sz="1000" b="0" i="0" baseline="0">
                <a:latin typeface="+mn-lt"/>
                <a:ea typeface="Avenir Next" charset="0"/>
                <a:cs typeface="Avenir Next" charset="0"/>
              </a:defRPr>
            </a:lvl1pPr>
            <a:lvl2pPr>
              <a:defRPr b="1" i="0">
                <a:latin typeface="Avenir Next Demi Bold" charset="0"/>
                <a:ea typeface="Avenir Next Demi Bold" charset="0"/>
                <a:cs typeface="Avenir Next Demi Bold" charset="0"/>
              </a:defRPr>
            </a:lvl2pPr>
            <a:lvl3pPr>
              <a:defRPr b="1" i="0">
                <a:latin typeface="Avenir Next Demi Bold" charset="0"/>
                <a:ea typeface="Avenir Next Demi Bold" charset="0"/>
                <a:cs typeface="Avenir Next Demi Bold" charset="0"/>
              </a:defRPr>
            </a:lvl3pPr>
            <a:lvl4pPr>
              <a:defRPr b="1" i="0">
                <a:latin typeface="Avenir Next Demi Bold" charset="0"/>
                <a:ea typeface="Avenir Next Demi Bold" charset="0"/>
                <a:cs typeface="Avenir Next Demi Bold" charset="0"/>
              </a:defRPr>
            </a:lvl4pPr>
            <a:lvl5pPr>
              <a:defRPr b="1" i="0">
                <a:latin typeface="Avenir Next Demi Bold" charset="0"/>
                <a:ea typeface="Avenir Next Demi Bold" charset="0"/>
                <a:cs typeface="Avenir Next Demi Bold" charset="0"/>
              </a:defRPr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vitae </a:t>
            </a:r>
            <a:r>
              <a:rPr lang="en-US" dirty="0" err="1"/>
              <a:t>nibh</a:t>
            </a:r>
            <a:r>
              <a:rPr lang="en-US" dirty="0"/>
              <a:t> est. Maecenas vitae quam et </a:t>
            </a:r>
            <a:r>
              <a:rPr lang="en-US" dirty="0" err="1"/>
              <a:t>leo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maximus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a </a:t>
            </a:r>
            <a:r>
              <a:rPr lang="en-US" dirty="0" err="1"/>
              <a:t>tortor</a:t>
            </a:r>
            <a:r>
              <a:rPr lang="en-US" dirty="0"/>
              <a:t>. </a:t>
            </a:r>
            <a:r>
              <a:rPr lang="en-US" dirty="0" err="1"/>
              <a:t>Vivamus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393619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604385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80" r:id="rId2"/>
    <p:sldLayoutId id="2147483667" r:id="rId3"/>
    <p:sldLayoutId id="2147483681" r:id="rId4"/>
    <p:sldLayoutId id="2147483682" r:id="rId5"/>
    <p:sldLayoutId id="2147483693" r:id="rId6"/>
    <p:sldLayoutId id="2147483683" r:id="rId7"/>
    <p:sldLayoutId id="2147483684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tif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e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image" Target="../media/image12.jpeg"/><Relationship Id="rId7" Type="http://schemas.openxmlformats.org/officeDocument/2006/relationships/image" Target="../media/image1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8164"/>
            <a:ext cx="9143659" cy="5143498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603503" y="3573912"/>
            <a:ext cx="5678027" cy="112392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bg1"/>
                </a:solidFill>
                <a:latin typeface="Avenir Next" charset="0"/>
                <a:ea typeface="Avenir Next" charset="0"/>
                <a:cs typeface="Avenir Next" charset="0"/>
              </a:defRPr>
            </a:lvl1pPr>
          </a:lstStyle>
          <a:p>
            <a:r>
              <a:rPr lang="en-US" sz="2800" dirty="0">
                <a:solidFill>
                  <a:srgbClr val="511C6C"/>
                </a:solidFill>
                <a:latin typeface="+mn-lt"/>
              </a:rPr>
              <a:t>WGBS Data Analysis – Visualizations</a:t>
            </a: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603504" y="4076415"/>
            <a:ext cx="6858000" cy="33428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 i="0" kern="1200" baseline="0">
                <a:solidFill>
                  <a:schemeClr val="bg1"/>
                </a:solidFill>
                <a:latin typeface="Avenir Next Medium" charset="0"/>
                <a:ea typeface="Avenir Next Medium" charset="0"/>
                <a:cs typeface="Avenir Next Medium" charset="0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rgbClr val="511C6C"/>
                </a:solidFill>
                <a:latin typeface="+mn-lt"/>
              </a:rPr>
              <a:t>Shuya</a:t>
            </a:r>
            <a:r>
              <a:rPr lang="zh-CN" altLang="en-US" sz="1800" dirty="0">
                <a:solidFill>
                  <a:srgbClr val="511C6C"/>
                </a:solidFill>
                <a:latin typeface="+mn-lt"/>
              </a:rPr>
              <a:t> </a:t>
            </a:r>
            <a:r>
              <a:rPr lang="en-GB" altLang="zh-CN" sz="1800" dirty="0">
                <a:solidFill>
                  <a:srgbClr val="511C6C"/>
                </a:solidFill>
                <a:latin typeface="+mn-lt"/>
              </a:rPr>
              <a:t>Zhang &amp; Aryan Gupta</a:t>
            </a:r>
            <a:endParaRPr lang="en-US" sz="1800" dirty="0">
              <a:solidFill>
                <a:srgbClr val="511C6C"/>
              </a:solidFill>
              <a:latin typeface="+mn-lt"/>
            </a:endParaRPr>
          </a:p>
        </p:txBody>
      </p:sp>
      <p:sp>
        <p:nvSpPr>
          <p:cNvPr id="9" name="Subtitle 2"/>
          <p:cNvSpPr txBox="1">
            <a:spLocks/>
          </p:cNvSpPr>
          <p:nvPr/>
        </p:nvSpPr>
        <p:spPr>
          <a:xfrm>
            <a:off x="603504" y="4576609"/>
            <a:ext cx="6858000" cy="3342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tx1"/>
                </a:solidFill>
                <a:latin typeface="Avenir Next Medium" charset="0"/>
                <a:ea typeface="Avenir Next Medium" charset="0"/>
                <a:cs typeface="Avenir Next Medium" charset="0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solidFill>
                  <a:srgbClr val="511C6C"/>
                </a:solidFill>
                <a:latin typeface="+mn-lt"/>
                <a:ea typeface="Avenir Next" charset="0"/>
                <a:cs typeface="Avenir Next" charset="0"/>
              </a:rPr>
              <a:t>13.05.20</a:t>
            </a:r>
            <a:r>
              <a:rPr lang="zh-CN" altLang="en-US" sz="1200" dirty="0">
                <a:solidFill>
                  <a:srgbClr val="511C6C"/>
                </a:solidFill>
                <a:latin typeface="+mn-lt"/>
                <a:ea typeface="Avenir Next" charset="0"/>
                <a:cs typeface="Avenir Next" charset="0"/>
              </a:rPr>
              <a:t> </a:t>
            </a:r>
            <a:r>
              <a:rPr lang="en-US" altLang="zh-CN" sz="1200" dirty="0">
                <a:solidFill>
                  <a:srgbClr val="511C6C"/>
                </a:solidFill>
                <a:latin typeface="+mn-lt"/>
                <a:ea typeface="Avenir Next" charset="0"/>
                <a:cs typeface="Avenir Next" charset="0"/>
              </a:rPr>
              <a:t>Warwick</a:t>
            </a:r>
            <a:endParaRPr lang="en-US" sz="1200" b="0" i="0" dirty="0">
              <a:solidFill>
                <a:srgbClr val="511C6C"/>
              </a:solidFill>
              <a:latin typeface="+mn-lt"/>
              <a:ea typeface="Avenir Next" charset="0"/>
              <a:cs typeface="Avenir Nex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0789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2460" y="0"/>
            <a:ext cx="7718087" cy="5143497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2" name="Freeform 1"/>
          <p:cNvSpPr/>
          <p:nvPr/>
        </p:nvSpPr>
        <p:spPr>
          <a:xfrm>
            <a:off x="-38647" y="-23648"/>
            <a:ext cx="8150773" cy="5218386"/>
          </a:xfrm>
          <a:custGeom>
            <a:avLst/>
            <a:gdLst>
              <a:gd name="connsiteX0" fmla="*/ 5336628 w 8150773"/>
              <a:gd name="connsiteY0" fmla="*/ 0 h 5218386"/>
              <a:gd name="connsiteX1" fmla="*/ 0 w 8150773"/>
              <a:gd name="connsiteY1" fmla="*/ 0 h 5218386"/>
              <a:gd name="connsiteX2" fmla="*/ 0 w 8150773"/>
              <a:gd name="connsiteY2" fmla="*/ 5218386 h 5218386"/>
              <a:gd name="connsiteX3" fmla="*/ 8150773 w 8150773"/>
              <a:gd name="connsiteY3" fmla="*/ 5218386 h 5218386"/>
              <a:gd name="connsiteX4" fmla="*/ 5336628 w 8150773"/>
              <a:gd name="connsiteY4" fmla="*/ 0 h 52183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50773" h="5218386">
                <a:moveTo>
                  <a:pt x="5336628" y="0"/>
                </a:moveTo>
                <a:lnTo>
                  <a:pt x="0" y="0"/>
                </a:lnTo>
                <a:lnTo>
                  <a:pt x="0" y="5218386"/>
                </a:lnTo>
                <a:lnTo>
                  <a:pt x="8150773" y="5218386"/>
                </a:lnTo>
                <a:lnTo>
                  <a:pt x="5336628" y="0"/>
                </a:lnTo>
                <a:close/>
              </a:path>
            </a:pathLst>
          </a:custGeom>
          <a:solidFill>
            <a:srgbClr val="511C6C"/>
          </a:solidFill>
          <a:ln>
            <a:noFill/>
          </a:ln>
          <a:effectLst>
            <a:outerShdw blurRad="215900" dir="2700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03504" y="870410"/>
            <a:ext cx="5135144" cy="112392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bg1"/>
                </a:solidFill>
                <a:latin typeface="Avenir Next" charset="0"/>
                <a:ea typeface="Avenir Next" charset="0"/>
                <a:cs typeface="Avenir Next" charset="0"/>
              </a:defRPr>
            </a:lvl1pPr>
          </a:lstStyle>
          <a:p>
            <a:pPr>
              <a:lnSpc>
                <a:spcPct val="80000"/>
              </a:lnSpc>
            </a:pPr>
            <a:r>
              <a:rPr lang="en-US" sz="4000" dirty="0">
                <a:latin typeface="+mn-lt"/>
              </a:rPr>
              <a:t>PART</a:t>
            </a:r>
            <a:r>
              <a:rPr lang="zh-CN" altLang="en-US" sz="4000" dirty="0">
                <a:latin typeface="+mn-lt"/>
              </a:rPr>
              <a:t> </a:t>
            </a:r>
            <a:r>
              <a:rPr lang="en-US" altLang="zh-CN" sz="4000" dirty="0">
                <a:latin typeface="+mn-lt"/>
              </a:rPr>
              <a:t>2</a:t>
            </a:r>
            <a:r>
              <a:rPr lang="zh-CN" altLang="en-US" sz="4000" dirty="0">
                <a:latin typeface="+mn-lt"/>
              </a:rPr>
              <a:t> </a:t>
            </a:r>
            <a:r>
              <a:rPr lang="en-GB" altLang="zh-CN" sz="4000" dirty="0" err="1">
                <a:latin typeface="+mn-lt"/>
              </a:rPr>
              <a:t>Visualzation</a:t>
            </a:r>
            <a:endParaRPr lang="en-US" sz="4000" dirty="0">
              <a:latin typeface="+mn-lt"/>
            </a:endParaRP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681866" y="1718154"/>
            <a:ext cx="5135144" cy="1734781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 i="0" kern="1200" baseline="0">
                <a:solidFill>
                  <a:schemeClr val="bg1"/>
                </a:solidFill>
                <a:latin typeface="Avenir Next Medium" charset="0"/>
                <a:ea typeface="Avenir Next Medium" charset="0"/>
                <a:cs typeface="Avenir Next Medium" charset="0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dirty="0"/>
              <a:t>Step</a:t>
            </a:r>
            <a:r>
              <a:rPr lang="zh-CN" altLang="en-US" dirty="0"/>
              <a:t> </a:t>
            </a:r>
            <a:r>
              <a:rPr lang="en-US" altLang="zh-CN" dirty="0"/>
              <a:t>1.</a:t>
            </a:r>
            <a:r>
              <a:rPr lang="zh-CN" altLang="en-US" dirty="0"/>
              <a:t> </a:t>
            </a:r>
            <a:r>
              <a:rPr lang="en-SG" dirty="0"/>
              <a:t>Quantitation</a:t>
            </a:r>
          </a:p>
          <a:p>
            <a:endParaRPr lang="en-SG" dirty="0">
              <a:latin typeface="+mn-lt"/>
            </a:endParaRPr>
          </a:p>
          <a:p>
            <a:r>
              <a:rPr lang="en-SG" dirty="0"/>
              <a:t>Step </a:t>
            </a:r>
            <a:r>
              <a:rPr lang="en-US" altLang="zh-CN" dirty="0"/>
              <a:t>2</a:t>
            </a:r>
            <a:r>
              <a:rPr lang="en-GB" altLang="zh-CN" dirty="0"/>
              <a:t>.</a:t>
            </a:r>
            <a:r>
              <a:rPr lang="en-SG" dirty="0"/>
              <a:t> Visualization</a:t>
            </a:r>
            <a:endParaRPr lang="en-US" dirty="0">
              <a:latin typeface="+mn-lt"/>
            </a:endParaRPr>
          </a:p>
          <a:p>
            <a:endParaRPr lang="en-US" dirty="0">
              <a:latin typeface="+mn-lt"/>
            </a:endParaRPr>
          </a:p>
          <a:p>
            <a:r>
              <a:rPr lang="en-SG" dirty="0"/>
              <a:t>Step 3. Summarizing methylation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6221" y="3808875"/>
            <a:ext cx="9372513" cy="144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8496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10">
            <a:extLst>
              <a:ext uri="{FF2B5EF4-FFF2-40B4-BE49-F238E27FC236}">
                <a16:creationId xmlns:a16="http://schemas.microsoft.com/office/drawing/2014/main" id="{72CAF703-26C9-FE4C-871D-6336D3FEDB1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79"/>
          <a:stretch/>
        </p:blipFill>
        <p:spPr>
          <a:xfrm>
            <a:off x="648070" y="258346"/>
            <a:ext cx="5593691" cy="3449638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390E407-1DFE-4845-ABDF-EA2073DC91D1}"/>
              </a:ext>
            </a:extLst>
          </p:cNvPr>
          <p:cNvCxnSpPr/>
          <p:nvPr/>
        </p:nvCxnSpPr>
        <p:spPr>
          <a:xfrm>
            <a:off x="5007006" y="3195962"/>
            <a:ext cx="1438183" cy="0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08E7FB0-DAEF-244C-B0E5-8885218CC8DA}"/>
              </a:ext>
            </a:extLst>
          </p:cNvPr>
          <p:cNvSpPr txBox="1"/>
          <p:nvPr/>
        </p:nvSpPr>
        <p:spPr>
          <a:xfrm>
            <a:off x="6578355" y="3037043"/>
            <a:ext cx="120736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Assumption</a:t>
            </a:r>
          </a:p>
        </p:txBody>
      </p:sp>
    </p:spTree>
    <p:extLst>
      <p:ext uri="{BB962C8B-B14F-4D97-AF65-F5344CB8AC3E}">
        <p14:creationId xmlns:p14="http://schemas.microsoft.com/office/powerpoint/2010/main" val="37694506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3">
            <a:extLst>
              <a:ext uri="{FF2B5EF4-FFF2-40B4-BE49-F238E27FC236}">
                <a16:creationId xmlns:a16="http://schemas.microsoft.com/office/drawing/2014/main" id="{6E925F3F-DF04-FB41-B257-FC9F1F699E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54"/>
          <a:stretch/>
        </p:blipFill>
        <p:spPr>
          <a:xfrm>
            <a:off x="422908" y="754599"/>
            <a:ext cx="4014051" cy="2527035"/>
          </a:xfrm>
          <a:prstGeom prst="rect">
            <a:avLst/>
          </a:prstGeom>
        </p:spPr>
      </p:pic>
      <p:pic>
        <p:nvPicPr>
          <p:cNvPr id="3" name="Content Placeholder 3">
            <a:extLst>
              <a:ext uri="{FF2B5EF4-FFF2-40B4-BE49-F238E27FC236}">
                <a16:creationId xmlns:a16="http://schemas.microsoft.com/office/drawing/2014/main" id="{DFC53A3D-B677-3440-AAA9-91DA4349DA0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89" r="2753"/>
          <a:stretch/>
        </p:blipFill>
        <p:spPr>
          <a:xfrm>
            <a:off x="4789171" y="754599"/>
            <a:ext cx="3931920" cy="2527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4056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F939B9F-90A2-C640-8DDD-4D3247FB354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7496" y="1096673"/>
            <a:ext cx="5373684" cy="380867"/>
          </a:xfrm>
        </p:spPr>
        <p:txBody>
          <a:bodyPr/>
          <a:lstStyle/>
          <a:p>
            <a:r>
              <a:rPr lang="en-SG" dirty="0"/>
              <a:t>Step 1 - Quantitation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D308279-8B4C-FD4D-A3A2-74AF3D7D95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23" r="2283"/>
          <a:stretch/>
        </p:blipFill>
        <p:spPr>
          <a:xfrm>
            <a:off x="363985" y="2473413"/>
            <a:ext cx="3600884" cy="2337601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14D7C0A1-7DEF-694C-BFB9-B1B03712B453}"/>
              </a:ext>
            </a:extLst>
          </p:cNvPr>
          <p:cNvSpPr/>
          <p:nvPr/>
        </p:nvSpPr>
        <p:spPr>
          <a:xfrm>
            <a:off x="67495" y="1477540"/>
            <a:ext cx="690147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 dirty="0"/>
              <a:t>1</a:t>
            </a:r>
            <a:r>
              <a:rPr lang="en-SG" baseline="30000" dirty="0"/>
              <a:t>st</a:t>
            </a:r>
            <a:r>
              <a:rPr lang="en-SG" dirty="0"/>
              <a:t> step to quantitate your data - %methylation</a:t>
            </a:r>
          </a:p>
          <a:p>
            <a:pPr lvl="1"/>
            <a:r>
              <a:rPr lang="en-SG" dirty="0"/>
              <a:t>No. of methylated calls for a given region /  Total No. of calls [&amp; unmethylated]</a:t>
            </a:r>
          </a:p>
          <a:p>
            <a:pPr lvl="1"/>
            <a:r>
              <a:rPr lang="en-SG" dirty="0"/>
              <a:t>Initially have multiple </a:t>
            </a:r>
            <a:r>
              <a:rPr lang="en-SG" dirty="0" err="1"/>
              <a:t>indv</a:t>
            </a:r>
            <a:r>
              <a:rPr lang="en-SG" dirty="0"/>
              <a:t>. Methylation calls – Collapse to a single numerical value</a:t>
            </a:r>
          </a:p>
          <a:p>
            <a:pPr lvl="1"/>
            <a:r>
              <a:rPr lang="en-SG" dirty="0"/>
              <a:t>Ideally –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99B1967-F75F-E24D-B90C-9571FD968D7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43" r="2116"/>
          <a:stretch/>
        </p:blipFill>
        <p:spPr>
          <a:xfrm>
            <a:off x="5627610" y="2400870"/>
            <a:ext cx="3373512" cy="225412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93A0762-C561-9241-ACE3-E4DDA85826BF}"/>
              </a:ext>
            </a:extLst>
          </p:cNvPr>
          <p:cNvSpPr txBox="1"/>
          <p:nvPr/>
        </p:nvSpPr>
        <p:spPr>
          <a:xfrm>
            <a:off x="4324414" y="2316641"/>
            <a:ext cx="14904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511C6C"/>
                </a:solidFill>
              </a:rPr>
              <a:t>HOWEVER</a:t>
            </a:r>
            <a:r>
              <a:rPr lang="en-GB" dirty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86244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F83233-E6FC-074E-943B-49DFFE1CDD44}"/>
              </a:ext>
            </a:extLst>
          </p:cNvPr>
          <p:cNvSpPr txBox="1">
            <a:spLocks/>
          </p:cNvSpPr>
          <p:nvPr/>
        </p:nvSpPr>
        <p:spPr>
          <a:xfrm>
            <a:off x="341870" y="1313391"/>
            <a:ext cx="3990433" cy="2183907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dirty="0"/>
              <a:t>When looking for differential methylation - you can miss-infer the differences in coverage as they appear as differences in methylation</a:t>
            </a:r>
          </a:p>
          <a:p>
            <a:r>
              <a:rPr lang="en-SG" dirty="0"/>
              <a:t>Coverage diff. ⇏ Methylation diff.</a:t>
            </a:r>
          </a:p>
          <a:p>
            <a:endParaRPr lang="en-SG" dirty="0"/>
          </a:p>
          <a:p>
            <a:endParaRPr lang="en-S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C25C59-2FE9-C84A-9CCF-A65F50CEB6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16" r="1849"/>
          <a:stretch/>
        </p:blipFill>
        <p:spPr>
          <a:xfrm>
            <a:off x="4678532" y="664208"/>
            <a:ext cx="4336662" cy="283309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8D634351-AAAD-AC4D-A0B7-981F18579392}"/>
              </a:ext>
            </a:extLst>
          </p:cNvPr>
          <p:cNvSpPr txBox="1">
            <a:spLocks/>
          </p:cNvSpPr>
          <p:nvPr/>
        </p:nvSpPr>
        <p:spPr>
          <a:xfrm>
            <a:off x="341870" y="664208"/>
            <a:ext cx="3693111" cy="487821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SG" sz="2200" b="1" dirty="0">
                <a:solidFill>
                  <a:srgbClr val="511C6C"/>
                </a:solidFill>
                <a:latin typeface="+mn-lt"/>
              </a:rPr>
              <a:t>Why do we care ?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6303512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3">
            <a:extLst>
              <a:ext uri="{FF2B5EF4-FFF2-40B4-BE49-F238E27FC236}">
                <a16:creationId xmlns:a16="http://schemas.microsoft.com/office/drawing/2014/main" id="{D7E842A5-C4D3-144B-9198-29A50B5670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8937" y="333445"/>
            <a:ext cx="6281578" cy="3550601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BE5EB558-FF11-344D-AFA9-8C5355496163}"/>
              </a:ext>
            </a:extLst>
          </p:cNvPr>
          <p:cNvGrpSpPr/>
          <p:nvPr/>
        </p:nvGrpSpPr>
        <p:grpSpPr>
          <a:xfrm>
            <a:off x="932103" y="2313944"/>
            <a:ext cx="3493668" cy="1392016"/>
            <a:chOff x="1425" y="3059668"/>
            <a:chExt cx="3493668" cy="1392016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858911D5-84DD-DA4F-AF19-EF78C8178962}"/>
                </a:ext>
              </a:extLst>
            </p:cNvPr>
            <p:cNvCxnSpPr/>
            <p:nvPr/>
          </p:nvCxnSpPr>
          <p:spPr>
            <a:xfrm>
              <a:off x="1239253" y="3332747"/>
              <a:ext cx="685800" cy="445169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708C2775-AD51-B845-9551-D7BD6644F6E9}"/>
                </a:ext>
              </a:extLst>
            </p:cNvPr>
            <p:cNvCxnSpPr/>
            <p:nvPr/>
          </p:nvCxnSpPr>
          <p:spPr>
            <a:xfrm flipV="1">
              <a:off x="1239253" y="3994484"/>
              <a:ext cx="685800" cy="240632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215D9C5-37CA-524C-A882-5DFBD45A5FC3}"/>
                </a:ext>
              </a:extLst>
            </p:cNvPr>
            <p:cNvSpPr txBox="1"/>
            <p:nvPr/>
          </p:nvSpPr>
          <p:spPr>
            <a:xfrm>
              <a:off x="343624" y="3059668"/>
              <a:ext cx="11994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dirty="0">
                  <a:solidFill>
                    <a:srgbClr val="FF0000"/>
                  </a:solidFill>
                </a:rPr>
                <a:t>M - Red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A72CE9C-E222-C440-85E6-FCDE9936E09B}"/>
                </a:ext>
              </a:extLst>
            </p:cNvPr>
            <p:cNvSpPr/>
            <p:nvPr/>
          </p:nvSpPr>
          <p:spPr>
            <a:xfrm>
              <a:off x="1425" y="4082352"/>
              <a:ext cx="125386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SG" dirty="0" err="1">
                  <a:solidFill>
                    <a:srgbClr val="0070C0"/>
                  </a:solidFill>
                </a:rPr>
                <a:t>UnM</a:t>
              </a:r>
              <a:r>
                <a:rPr lang="en-SG" dirty="0">
                  <a:solidFill>
                    <a:srgbClr val="0070C0"/>
                  </a:solidFill>
                </a:rPr>
                <a:t> - Blue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0B496CD-5D51-3043-AA30-341B4535F833}"/>
                </a:ext>
              </a:extLst>
            </p:cNvPr>
            <p:cNvSpPr txBox="1"/>
            <p:nvPr/>
          </p:nvSpPr>
          <p:spPr>
            <a:xfrm>
              <a:off x="2438750" y="3260830"/>
              <a:ext cx="105634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sz="1200" dirty="0">
                  <a:solidFill>
                    <a:schemeClr val="accent6"/>
                  </a:solidFill>
                </a:rPr>
                <a:t>Changes the whole game</a:t>
              </a:r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E0B829F3-6D60-DF43-A7EE-2C26A6099CE3}"/>
              </a:ext>
            </a:extLst>
          </p:cNvPr>
          <p:cNvSpPr/>
          <p:nvPr/>
        </p:nvSpPr>
        <p:spPr>
          <a:xfrm>
            <a:off x="121951" y="398405"/>
            <a:ext cx="245441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SG" sz="2000" b="1" dirty="0">
                <a:solidFill>
                  <a:srgbClr val="511C6C"/>
                </a:solidFill>
              </a:rPr>
              <a:t>Looking at Methylation Calls </a:t>
            </a:r>
            <a:r>
              <a:rPr lang="en-GB" sz="2000" b="1" dirty="0">
                <a:solidFill>
                  <a:srgbClr val="511C6C"/>
                </a:solidFill>
              </a:rPr>
              <a:t>…</a:t>
            </a:r>
            <a:endParaRPr lang="en-SG" sz="2000" b="1" dirty="0">
              <a:solidFill>
                <a:srgbClr val="511C6C"/>
              </a:solidFill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F8D25B23-50D7-BF41-9174-B7EC868F13C9}"/>
              </a:ext>
            </a:extLst>
          </p:cNvPr>
          <p:cNvSpPr/>
          <p:nvPr/>
        </p:nvSpPr>
        <p:spPr>
          <a:xfrm>
            <a:off x="173235" y="387996"/>
            <a:ext cx="2454417" cy="738049"/>
          </a:xfrm>
          <a:prstGeom prst="roundRect">
            <a:avLst/>
          </a:prstGeom>
          <a:solidFill>
            <a:srgbClr val="7030A0">
              <a:alpha val="0"/>
            </a:srgbClr>
          </a:solidFill>
          <a:ln>
            <a:solidFill>
              <a:srgbClr val="511C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553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5D8917D4-3A15-604C-B9B8-9DCEB6E2A41F}"/>
              </a:ext>
            </a:extLst>
          </p:cNvPr>
          <p:cNvGrpSpPr/>
          <p:nvPr/>
        </p:nvGrpSpPr>
        <p:grpSpPr>
          <a:xfrm>
            <a:off x="302877" y="602580"/>
            <a:ext cx="8228691" cy="4446171"/>
            <a:chOff x="302877" y="602580"/>
            <a:chExt cx="8228691" cy="4446171"/>
          </a:xfrm>
        </p:grpSpPr>
        <p:pic>
          <p:nvPicPr>
            <p:cNvPr id="4" name="Picture 3" descr="A picture containing bird&#10;&#10;Description automatically generated">
              <a:extLst>
                <a:ext uri="{FF2B5EF4-FFF2-40B4-BE49-F238E27FC236}">
                  <a16:creationId xmlns:a16="http://schemas.microsoft.com/office/drawing/2014/main" id="{BDDCF802-7038-2245-95A8-2EB32C42F5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1882"/>
            <a:stretch/>
          </p:blipFill>
          <p:spPr>
            <a:xfrm>
              <a:off x="1412895" y="602580"/>
              <a:ext cx="5632408" cy="3731296"/>
            </a:xfrm>
            <a:prstGeom prst="rect">
              <a:avLst/>
            </a:prstGeom>
          </p:spPr>
        </p:pic>
        <p:pic>
          <p:nvPicPr>
            <p:cNvPr id="5" name="Picture 2" descr="Understanding of the equal sign in Grade 2 predicts later algebra ...">
              <a:extLst>
                <a:ext uri="{FF2B5EF4-FFF2-40B4-BE49-F238E27FC236}">
                  <a16:creationId xmlns:a16="http://schemas.microsoft.com/office/drawing/2014/main" id="{D04CB7A1-7D42-2C45-8D2F-C21239049F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100779" y="2454586"/>
              <a:ext cx="385496" cy="2343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C4B9F95-2A4B-AA47-AFC7-2CB7B752D9F2}"/>
                </a:ext>
              </a:extLst>
            </p:cNvPr>
            <p:cNvSpPr txBox="1"/>
            <p:nvPr/>
          </p:nvSpPr>
          <p:spPr>
            <a:xfrm>
              <a:off x="2326608" y="1096880"/>
              <a:ext cx="1292892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dirty="0"/>
                <a:t>Small data set, inaccurate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D6D286B-26B4-E84F-ABDE-136106E2AB82}"/>
                </a:ext>
              </a:extLst>
            </p:cNvPr>
            <p:cNvSpPr txBox="1"/>
            <p:nvPr/>
          </p:nvSpPr>
          <p:spPr>
            <a:xfrm>
              <a:off x="5031405" y="1096880"/>
              <a:ext cx="1335920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dirty="0"/>
                <a:t>Large, accurate &amp; Stable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29DBC6F-3460-F547-B742-84C4C0A8B7D0}"/>
                </a:ext>
              </a:extLst>
            </p:cNvPr>
            <p:cNvSpPr txBox="1"/>
            <p:nvPr/>
          </p:nvSpPr>
          <p:spPr>
            <a:xfrm>
              <a:off x="302877" y="1110917"/>
              <a:ext cx="1468773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dirty="0"/>
                <a:t>Appear same – but “even” small change in region A can alter %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3A00B4E-0732-8B45-95D5-FF52DA71DA6F}"/>
                </a:ext>
              </a:extLst>
            </p:cNvPr>
            <p:cNvSpPr txBox="1"/>
            <p:nvPr/>
          </p:nvSpPr>
          <p:spPr>
            <a:xfrm>
              <a:off x="2739066" y="4540920"/>
              <a:ext cx="3271315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dirty="0"/>
                <a:t>some kind of enrichment and there was more data over the region A than region B 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EA1B2E5-D273-7046-8358-787CAA931429}"/>
                </a:ext>
              </a:extLst>
            </p:cNvPr>
            <p:cNvSpPr txBox="1"/>
            <p:nvPr/>
          </p:nvSpPr>
          <p:spPr>
            <a:xfrm>
              <a:off x="6930642" y="3675652"/>
              <a:ext cx="1600926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dirty="0"/>
                <a:t>Variation causes for same size data set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87669781-B8EC-4342-98CE-9F5D3E718235}"/>
                </a:ext>
              </a:extLst>
            </p:cNvPr>
            <p:cNvCxnSpPr/>
            <p:nvPr/>
          </p:nvCxnSpPr>
          <p:spPr>
            <a:xfrm>
              <a:off x="6111981" y="3972560"/>
              <a:ext cx="674899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E51A92B2-6BE0-1B40-B66B-7A280B1410BC}"/>
                </a:ext>
              </a:extLst>
            </p:cNvPr>
            <p:cNvCxnSpPr/>
            <p:nvPr/>
          </p:nvCxnSpPr>
          <p:spPr>
            <a:xfrm>
              <a:off x="4314139" y="4333876"/>
              <a:ext cx="0" cy="207044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664679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884242" y="498591"/>
            <a:ext cx="4459918" cy="893329"/>
          </a:xfrm>
        </p:spPr>
        <p:txBody>
          <a:bodyPr/>
          <a:lstStyle/>
          <a:p>
            <a:r>
              <a:rPr lang="en-SG" dirty="0"/>
              <a:t>Avoid bias</a:t>
            </a:r>
          </a:p>
          <a:p>
            <a:r>
              <a:rPr lang="en-SG" dirty="0"/>
              <a:t>Analysis in a way - construct measurement windows that as much as possible have the same amount of data in each window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802961" y="116965"/>
            <a:ext cx="3519317" cy="380867"/>
          </a:xfrm>
        </p:spPr>
        <p:txBody>
          <a:bodyPr/>
          <a:lstStyle/>
          <a:p>
            <a:r>
              <a:rPr lang="en-SG" dirty="0"/>
              <a:t>What does this mean for us?</a:t>
            </a:r>
            <a:endParaRPr lang="en-US" dirty="0"/>
          </a:p>
        </p:txBody>
      </p:sp>
      <p:pic>
        <p:nvPicPr>
          <p:cNvPr id="16" name="Picture 15" descr="A screenshot of a cell phone&#10;&#10;Description automatically generated">
            <a:extLst>
              <a:ext uri="{FF2B5EF4-FFF2-40B4-BE49-F238E27FC236}">
                <a16:creationId xmlns:a16="http://schemas.microsoft.com/office/drawing/2014/main" id="{5655CF18-7F2E-E145-BCFB-D10445CF00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38" r="2292"/>
          <a:stretch/>
        </p:blipFill>
        <p:spPr>
          <a:xfrm>
            <a:off x="1356046" y="1391920"/>
            <a:ext cx="3906833" cy="249105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884BA54-F470-D24E-A6D8-121406418654}"/>
              </a:ext>
            </a:extLst>
          </p:cNvPr>
          <p:cNvSpPr txBox="1"/>
          <p:nvPr/>
        </p:nvSpPr>
        <p:spPr>
          <a:xfrm>
            <a:off x="0" y="2167206"/>
            <a:ext cx="1356046" cy="669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dirty="0"/>
              <a:t>Notice: ↑ Length of region ⇒ ↓ Std. Dev. [</a:t>
            </a:r>
            <a:r>
              <a:rPr lang="en-SG" sz="1200" dirty="0" err="1"/>
              <a:t>a.k.a</a:t>
            </a:r>
            <a:r>
              <a:rPr lang="en-SG" sz="1200" dirty="0"/>
              <a:t> error</a:t>
            </a:r>
            <a:r>
              <a:rPr lang="en-SG" dirty="0"/>
              <a:t>]</a:t>
            </a:r>
          </a:p>
        </p:txBody>
      </p:sp>
      <p:pic>
        <p:nvPicPr>
          <p:cNvPr id="18" name="Picture 17" descr="A screenshot of a cell phone&#10;&#10;Description automatically generated">
            <a:extLst>
              <a:ext uri="{FF2B5EF4-FFF2-40B4-BE49-F238E27FC236}">
                <a16:creationId xmlns:a16="http://schemas.microsoft.com/office/drawing/2014/main" id="{4518C819-C603-4D47-81AB-5C2F7C3BDE0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45" r="2722"/>
          <a:stretch/>
        </p:blipFill>
        <p:spPr>
          <a:xfrm>
            <a:off x="5598161" y="1036695"/>
            <a:ext cx="3403600" cy="2425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79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F939B9F-90A2-C640-8DDD-4D3247FB354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70914" y="1188113"/>
            <a:ext cx="3677920" cy="417167"/>
          </a:xfrm>
        </p:spPr>
        <p:txBody>
          <a:bodyPr/>
          <a:lstStyle/>
          <a:p>
            <a:r>
              <a:rPr lang="en-SG" dirty="0"/>
              <a:t>Step </a:t>
            </a:r>
            <a:r>
              <a:rPr lang="en-US" altLang="zh-CN" dirty="0"/>
              <a:t>2</a:t>
            </a:r>
            <a:r>
              <a:rPr lang="en-SG" dirty="0"/>
              <a:t> - Visualization [</a:t>
            </a:r>
            <a:r>
              <a:rPr lang="en-SG" dirty="0" err="1"/>
              <a:t>SeqMonk</a:t>
            </a:r>
            <a:r>
              <a:rPr lang="en-SG" dirty="0"/>
              <a:t>]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C1117C-6BD0-5B4F-82D7-673A78B346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15" r="2479"/>
          <a:stretch/>
        </p:blipFill>
        <p:spPr>
          <a:xfrm>
            <a:off x="647748" y="1617981"/>
            <a:ext cx="3801086" cy="252517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78C0C19-C4EA-4E4E-9CB1-B04737A746AB}"/>
              </a:ext>
            </a:extLst>
          </p:cNvPr>
          <p:cNvSpPr txBox="1"/>
          <p:nvPr/>
        </p:nvSpPr>
        <p:spPr>
          <a:xfrm>
            <a:off x="5174916" y="2188773"/>
            <a:ext cx="3801086" cy="1954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000" dirty="0" err="1"/>
              <a:t>SeqMonk</a:t>
            </a:r>
            <a:r>
              <a:rPr lang="en-SG" sz="2000" dirty="0"/>
              <a:t> Functions</a:t>
            </a:r>
            <a:r>
              <a:rPr lang="en-GB" sz="2000" dirty="0"/>
              <a:t>:</a:t>
            </a:r>
          </a:p>
          <a:p>
            <a:r>
              <a:rPr lang="en-SG" sz="2000" dirty="0"/>
              <a:t> </a:t>
            </a:r>
          </a:p>
          <a:p>
            <a:pPr marL="342900" indent="-342900">
              <a:buFont typeface="+mj-lt"/>
              <a:buAutoNum type="arabicPeriod"/>
            </a:pPr>
            <a:r>
              <a:rPr lang="en-SG" dirty="0"/>
              <a:t>load your coverage files in see all the views</a:t>
            </a:r>
          </a:p>
          <a:p>
            <a:pPr marL="342900" indent="-342900">
              <a:buFont typeface="+mj-lt"/>
              <a:buAutoNum type="arabicPeriod"/>
            </a:pPr>
            <a:r>
              <a:rPr lang="en-SG" dirty="0"/>
              <a:t>sorts of views quantitate your data </a:t>
            </a:r>
          </a:p>
          <a:p>
            <a:pPr marL="342900" indent="-342900">
              <a:buFont typeface="+mj-lt"/>
              <a:buAutoNum type="arabicPeriod"/>
            </a:pPr>
            <a:r>
              <a:rPr lang="en-SG" dirty="0"/>
              <a:t>do the statistical comparison</a:t>
            </a:r>
          </a:p>
          <a:p>
            <a:pPr marL="342900" indent="-342900">
              <a:buFont typeface="+mj-lt"/>
              <a:buAutoNum type="arabicPeriod"/>
            </a:pPr>
            <a:endParaRPr lang="en-SG" dirty="0"/>
          </a:p>
          <a:p>
            <a:pPr algn="ctr"/>
            <a:r>
              <a:rPr lang="en-SG" dirty="0"/>
              <a:t>{works end to end}</a:t>
            </a:r>
          </a:p>
          <a:p>
            <a:endParaRPr lang="en-SG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DE1B8F7-3D00-BD4C-A7BC-97E8EE7F21A4}"/>
              </a:ext>
            </a:extLst>
          </p:cNvPr>
          <p:cNvSpPr/>
          <p:nvPr/>
        </p:nvSpPr>
        <p:spPr>
          <a:xfrm flipH="1">
            <a:off x="3842377" y="4143154"/>
            <a:ext cx="1459245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 dirty="0"/>
              <a:t>Why Visualize??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1CE6D5A-221B-7441-A1C9-00EE96F4D2E6}"/>
              </a:ext>
            </a:extLst>
          </p:cNvPr>
          <p:cNvSpPr/>
          <p:nvPr/>
        </p:nvSpPr>
        <p:spPr>
          <a:xfrm>
            <a:off x="1717040" y="4443236"/>
            <a:ext cx="5933440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SG" dirty="0"/>
              <a:t>visualize your quantitative values to understand the sort of global pattern of </a:t>
            </a:r>
          </a:p>
          <a:p>
            <a:pPr algn="ctr"/>
            <a:r>
              <a:rPr lang="en-SG" dirty="0"/>
              <a:t>methylation is in your sample and to be able to compare between samples</a:t>
            </a:r>
            <a:r>
              <a:rPr lang="en-GB" dirty="0"/>
              <a:t>.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7031325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64A1D14-3646-F046-8D8E-8EF70478A5A2}"/>
              </a:ext>
            </a:extLst>
          </p:cNvPr>
          <p:cNvSpPr/>
          <p:nvPr/>
        </p:nvSpPr>
        <p:spPr>
          <a:xfrm>
            <a:off x="193040" y="336635"/>
            <a:ext cx="644144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SG" sz="2000" b="1" dirty="0">
                <a:solidFill>
                  <a:srgbClr val="511C6C"/>
                </a:solidFill>
              </a:rPr>
              <a:t>Genomic context</a:t>
            </a:r>
            <a:br>
              <a:rPr lang="en-SG" sz="2000" b="1" dirty="0">
                <a:solidFill>
                  <a:srgbClr val="511C6C"/>
                </a:solidFill>
              </a:rPr>
            </a:br>
            <a:r>
              <a:rPr lang="en-SG" sz="2000" b="1" dirty="0">
                <a:solidFill>
                  <a:srgbClr val="511C6C"/>
                </a:solidFill>
              </a:rPr>
              <a:t>Side by side Comparison of Raw data Vs. Quantitative data</a:t>
            </a:r>
            <a:endParaRPr lang="en-US" sz="2000" b="1" dirty="0">
              <a:solidFill>
                <a:srgbClr val="511C6C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FD27071-4D93-6F4C-A1E3-F6D5108B69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r="1382"/>
          <a:stretch/>
        </p:blipFill>
        <p:spPr>
          <a:xfrm>
            <a:off x="633056" y="1186761"/>
            <a:ext cx="5798224" cy="374008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140A7BE-2BD0-384B-9942-19DE37C63472}"/>
              </a:ext>
            </a:extLst>
          </p:cNvPr>
          <p:cNvSpPr txBox="1"/>
          <p:nvPr/>
        </p:nvSpPr>
        <p:spPr>
          <a:xfrm>
            <a:off x="7013536" y="2182837"/>
            <a:ext cx="1948375" cy="461665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SG" sz="1200" dirty="0"/>
              <a:t>General Correspondence should be observed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95DF31-5A9F-9543-94CC-99551AFB7648}"/>
              </a:ext>
            </a:extLst>
          </p:cNvPr>
          <p:cNvSpPr txBox="1"/>
          <p:nvPr/>
        </p:nvSpPr>
        <p:spPr>
          <a:xfrm>
            <a:off x="7418234" y="3236909"/>
            <a:ext cx="15591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dirty="0"/>
              <a:t>Methylation%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8DE8846-07CD-9B49-9D79-B943F5E0AF60}"/>
              </a:ext>
            </a:extLst>
          </p:cNvPr>
          <p:cNvCxnSpPr/>
          <p:nvPr/>
        </p:nvCxnSpPr>
        <p:spPr>
          <a:xfrm flipH="1">
            <a:off x="6657936" y="3391095"/>
            <a:ext cx="71120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4D6B08E9-4B43-FF46-988F-86DC3EBD70A5}"/>
              </a:ext>
            </a:extLst>
          </p:cNvPr>
          <p:cNvSpPr txBox="1"/>
          <p:nvPr/>
        </p:nvSpPr>
        <p:spPr>
          <a:xfrm>
            <a:off x="3527875" y="3106104"/>
            <a:ext cx="68228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100" dirty="0">
                <a:solidFill>
                  <a:srgbClr val="92D050"/>
                </a:solidFill>
              </a:rPr>
              <a:t>CpG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5F4DC1B-393F-3F48-8DF0-49ED925333F0}"/>
              </a:ext>
            </a:extLst>
          </p:cNvPr>
          <p:cNvCxnSpPr>
            <a:cxnSpLocks/>
          </p:cNvCxnSpPr>
          <p:nvPr/>
        </p:nvCxnSpPr>
        <p:spPr>
          <a:xfrm>
            <a:off x="3527875" y="3367714"/>
            <a:ext cx="414205" cy="0"/>
          </a:xfrm>
          <a:prstGeom prst="straightConnector1">
            <a:avLst/>
          </a:prstGeom>
          <a:ln w="127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87614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2896279" y="332602"/>
            <a:ext cx="3351441" cy="380867"/>
          </a:xfrm>
        </p:spPr>
        <p:txBody>
          <a:bodyPr/>
          <a:lstStyle/>
          <a:p>
            <a:r>
              <a:rPr lang="en-US" dirty="0"/>
              <a:t>WGBS data analysis workflow</a:t>
            </a:r>
          </a:p>
          <a:p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70D2BDE-83A5-074E-94BC-28244FC9C6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" y="-1"/>
            <a:ext cx="9144002" cy="4435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9326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BAADA77-980E-394F-B42F-DFAA0300EA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812"/>
          <a:stretch/>
        </p:blipFill>
        <p:spPr>
          <a:xfrm>
            <a:off x="0" y="0"/>
            <a:ext cx="9144000" cy="5143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2930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BC3032D-AE52-3A47-851C-2AB3215084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263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0069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52694D3-D7D6-0C4E-8B75-99B8035201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896"/>
          <a:stretch/>
        </p:blipFill>
        <p:spPr>
          <a:xfrm>
            <a:off x="-1" y="0"/>
            <a:ext cx="9144001" cy="5161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7405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273251" y="110977"/>
            <a:ext cx="3897730" cy="341673"/>
          </a:xfrm>
        </p:spPr>
        <p:txBody>
          <a:bodyPr/>
          <a:lstStyle/>
          <a:p>
            <a:r>
              <a:rPr lang="en-SG" dirty="0"/>
              <a:t>Step 3 - summarizing methylation</a:t>
            </a:r>
          </a:p>
          <a:p>
            <a:endParaRPr lang="en-SG" dirty="0"/>
          </a:p>
          <a:p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55F92B3-5038-B44B-9B72-F0FE65B5E3A9}"/>
              </a:ext>
            </a:extLst>
          </p:cNvPr>
          <p:cNvSpPr/>
          <p:nvPr/>
        </p:nvSpPr>
        <p:spPr>
          <a:xfrm>
            <a:off x="273251" y="452650"/>
            <a:ext cx="6065520" cy="7155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 dirty="0"/>
              <a:t>Look </a:t>
            </a:r>
            <a:r>
              <a:rPr lang="en-SG" u="sng" dirty="0"/>
              <a:t>Globally</a:t>
            </a:r>
            <a:r>
              <a:rPr lang="en-SG" dirty="0"/>
              <a:t> before </a:t>
            </a:r>
            <a:r>
              <a:rPr lang="en-SG" u="sng" dirty="0"/>
              <a:t>Individually</a:t>
            </a:r>
          </a:p>
          <a:p>
            <a:r>
              <a:rPr lang="en-SG" dirty="0"/>
              <a:t>“if the sample as a whole is changing that's the big biological picture and actually it's not so much what's happening at an </a:t>
            </a:r>
            <a:r>
              <a:rPr lang="en-SG" dirty="0" err="1"/>
              <a:t>indv</a:t>
            </a:r>
            <a:r>
              <a:rPr lang="en-SG" dirty="0"/>
              <a:t>. level that matters”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99C3B8C-DF59-074A-BD42-7846B528AA78}"/>
              </a:ext>
            </a:extLst>
          </p:cNvPr>
          <p:cNvCxnSpPr/>
          <p:nvPr/>
        </p:nvCxnSpPr>
        <p:spPr>
          <a:xfrm>
            <a:off x="355600" y="1259671"/>
            <a:ext cx="8087360" cy="0"/>
          </a:xfrm>
          <a:prstGeom prst="line">
            <a:avLst/>
          </a:prstGeom>
          <a:ln w="19050">
            <a:solidFill>
              <a:srgbClr val="511C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1BF76D6B-95E3-FA42-871D-0DF0BBB3F793}"/>
              </a:ext>
            </a:extLst>
          </p:cNvPr>
          <p:cNvSpPr/>
          <p:nvPr/>
        </p:nvSpPr>
        <p:spPr>
          <a:xfrm>
            <a:off x="273251" y="1297325"/>
            <a:ext cx="57239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800" b="1" dirty="0">
                <a:solidFill>
                  <a:srgbClr val="511C6C"/>
                </a:solidFill>
              </a:rPr>
              <a:t>The distribution of methylation levels across your genome</a:t>
            </a:r>
            <a:endParaRPr lang="en-US" sz="1800" b="1" dirty="0">
              <a:solidFill>
                <a:srgbClr val="511C6C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610F5CA-B8A1-764C-A7E4-5311E10356BB}"/>
              </a:ext>
            </a:extLst>
          </p:cNvPr>
          <p:cNvSpPr/>
          <p:nvPr/>
        </p:nvSpPr>
        <p:spPr>
          <a:xfrm>
            <a:off x="273251" y="1755110"/>
            <a:ext cx="6412029" cy="19620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/>
              <a:t>Better representation than Mean Methylation across the whole genome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/>
              <a:t>Tends to be Bimodally distributed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/>
              <a:t>Large number of parts of the genome which are completely unmethylated and another large portion which are completely methylated and actually very little in between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/>
              <a:t>Example - When comparing you're summarizing your samples if the mean methylation level for this sample – is about 60% or so </a:t>
            </a:r>
          </a:p>
          <a:p>
            <a:pPr lvl="1"/>
            <a:r>
              <a:rPr lang="zh-CN" altLang="en-US" dirty="0"/>
              <a:t>         </a:t>
            </a:r>
            <a:r>
              <a:rPr lang="en-SG" dirty="0"/>
              <a:t>But 60% is a value that almost nothing in the genome has and you've got a </a:t>
            </a:r>
          </a:p>
          <a:p>
            <a:pPr lvl="1"/>
            <a:r>
              <a:rPr lang="zh-CN" altLang="en-US" dirty="0"/>
              <a:t>         </a:t>
            </a:r>
            <a:r>
              <a:rPr lang="en-SG" dirty="0"/>
              <a:t>Lot of stuff that's 80 or 90% and a lot of stuff that's 20% or below</a:t>
            </a:r>
          </a:p>
        </p:txBody>
      </p:sp>
    </p:spTree>
    <p:extLst>
      <p:ext uri="{BB962C8B-B14F-4D97-AF65-F5344CB8AC3E}">
        <p14:creationId xmlns:p14="http://schemas.microsoft.com/office/powerpoint/2010/main" val="16019871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520F3647-A1D8-C543-873F-112DB8EA17C9}"/>
              </a:ext>
            </a:extLst>
          </p:cNvPr>
          <p:cNvGrpSpPr/>
          <p:nvPr/>
        </p:nvGrpSpPr>
        <p:grpSpPr>
          <a:xfrm>
            <a:off x="172720" y="91440"/>
            <a:ext cx="8726186" cy="3801166"/>
            <a:chOff x="172720" y="91440"/>
            <a:chExt cx="8726186" cy="3801166"/>
          </a:xfrm>
        </p:grpSpPr>
        <p:pic>
          <p:nvPicPr>
            <p:cNvPr id="10" name="Picture 9" descr="A close up of a map&#10;&#10;Description automatically generated">
              <a:extLst>
                <a:ext uri="{FF2B5EF4-FFF2-40B4-BE49-F238E27FC236}">
                  <a16:creationId xmlns:a16="http://schemas.microsoft.com/office/drawing/2014/main" id="{421FAE7F-CA6F-3843-BEC2-6DCCABBC58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553" r="1511"/>
            <a:stretch/>
          </p:blipFill>
          <p:spPr>
            <a:xfrm>
              <a:off x="2159000" y="91440"/>
              <a:ext cx="4826000" cy="3339501"/>
            </a:xfrm>
            <a:prstGeom prst="rect">
              <a:avLst/>
            </a:prstGeom>
          </p:spPr>
        </p:pic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E12FB966-FBCD-DD41-8B83-22D4725B9CC3}"/>
                </a:ext>
              </a:extLst>
            </p:cNvPr>
            <p:cNvSpPr/>
            <p:nvPr/>
          </p:nvSpPr>
          <p:spPr>
            <a:xfrm>
              <a:off x="172720" y="218439"/>
              <a:ext cx="1747520" cy="497840"/>
            </a:xfrm>
            <a:prstGeom prst="roundRect">
              <a:avLst/>
            </a:prstGeom>
            <a:noFill/>
            <a:ln w="19050">
              <a:solidFill>
                <a:srgbClr val="511C6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SG" sz="1400" dirty="0">
                  <a:solidFill>
                    <a:srgbClr val="511C6C"/>
                  </a:solidFill>
                </a:rPr>
                <a:t>Look at this early on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EA0EDF1-4AF0-0048-8AFF-404E13F5BFA6}"/>
                </a:ext>
              </a:extLst>
            </p:cNvPr>
            <p:cNvSpPr txBox="1"/>
            <p:nvPr/>
          </p:nvSpPr>
          <p:spPr>
            <a:xfrm>
              <a:off x="786424" y="1698911"/>
              <a:ext cx="137257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sz="1200" dirty="0">
                  <a:solidFill>
                    <a:schemeClr val="accent6">
                      <a:lumMod val="50000"/>
                    </a:schemeClr>
                  </a:solidFill>
                </a:rPr>
                <a:t>The Dist. –</a:t>
              </a:r>
              <a:r>
                <a:rPr lang="en-SG" sz="1200" dirty="0">
                  <a:solidFill>
                    <a:srgbClr val="008080"/>
                  </a:solidFill>
                </a:rPr>
                <a:t> </a:t>
              </a:r>
            </a:p>
            <a:p>
              <a:r>
                <a:rPr lang="en-SG" sz="1200" dirty="0">
                  <a:solidFill>
                    <a:schemeClr val="accent2">
                      <a:lumMod val="75000"/>
                    </a:schemeClr>
                  </a:solidFill>
                </a:rPr>
                <a:t>What is the dist.?</a:t>
              </a:r>
            </a:p>
            <a:p>
              <a:r>
                <a:rPr lang="en-SG" sz="1200" dirty="0">
                  <a:solidFill>
                    <a:schemeClr val="accent2">
                      <a:lumMod val="75000"/>
                    </a:schemeClr>
                  </a:solidFill>
                </a:rPr>
                <a:t>Does it change between sample?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394A1C7-1EDE-D543-8524-73859E2F5213}"/>
                </a:ext>
              </a:extLst>
            </p:cNvPr>
            <p:cNvSpPr txBox="1"/>
            <p:nvPr/>
          </p:nvSpPr>
          <p:spPr>
            <a:xfrm>
              <a:off x="1920240" y="3430941"/>
              <a:ext cx="28512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G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 set of positions that do a staged change from low to high – </a:t>
              </a:r>
              <a:r>
                <a:rPr lang="en-SG" sz="1200" u="sng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never in between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C47F492-976D-1847-8EEB-7F32A3D0831E}"/>
                </a:ext>
              </a:extLst>
            </p:cNvPr>
            <p:cNvSpPr/>
            <p:nvPr/>
          </p:nvSpPr>
          <p:spPr>
            <a:xfrm>
              <a:off x="6985000" y="1008430"/>
              <a:ext cx="184912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SG" sz="1200" dirty="0"/>
                <a:t>y axis -methylation% against the percentile </a:t>
              </a:r>
            </a:p>
            <a:p>
              <a:r>
                <a:rPr lang="en-SG" sz="1200" dirty="0"/>
                <a:t>through the data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855A2C1-B176-9448-980E-CF290482A743}"/>
                </a:ext>
              </a:extLst>
            </p:cNvPr>
            <p:cNvSpPr txBox="1"/>
            <p:nvPr/>
          </p:nvSpPr>
          <p:spPr>
            <a:xfrm>
              <a:off x="6985000" y="2571750"/>
              <a:ext cx="1913906" cy="646331"/>
            </a:xfrm>
            <a:prstGeom prst="rect">
              <a:avLst/>
            </a:prstGeom>
            <a:noFill/>
            <a:ln w="9525" cap="flat" cmpd="sng" algn="ctr">
              <a:solidFill>
                <a:schemeClr val="dk1">
                  <a:alpha val="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SG" sz="1200" dirty="0"/>
                <a:t>Bean plots - 👍</a:t>
              </a:r>
            </a:p>
            <a:p>
              <a:r>
                <a:rPr lang="en-SG" sz="1200" dirty="0"/>
                <a:t>Fundamental </a:t>
              </a:r>
              <a:r>
                <a:rPr lang="en-SG" sz="1200" dirty="0" err="1"/>
                <a:t>diff.s</a:t>
              </a:r>
              <a:r>
                <a:rPr lang="en-SG" sz="1200" dirty="0"/>
                <a:t> in the happening</a:t>
              </a:r>
              <a:r>
                <a:rPr lang="zh-CN" altLang="en-US" sz="1200" dirty="0"/>
                <a:t> </a:t>
              </a:r>
              <a:r>
                <a:rPr lang="en-SG" sz="1200" dirty="0"/>
                <a:t>of methylation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88B88248-A3E5-C14D-A2AC-24810D7094D7}"/>
                </a:ext>
              </a:extLst>
            </p:cNvPr>
            <p:cNvCxnSpPr>
              <a:cxnSpLocks/>
            </p:cNvCxnSpPr>
            <p:nvPr/>
          </p:nvCxnSpPr>
          <p:spPr>
            <a:xfrm>
              <a:off x="1770380" y="843826"/>
              <a:ext cx="388620" cy="453016"/>
            </a:xfrm>
            <a:prstGeom prst="straightConnector1">
              <a:avLst/>
            </a:prstGeom>
            <a:ln w="19050">
              <a:solidFill>
                <a:srgbClr val="511C6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28955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750929" y="282431"/>
            <a:ext cx="7642141" cy="380867"/>
          </a:xfrm>
        </p:spPr>
        <p:txBody>
          <a:bodyPr/>
          <a:lstStyle/>
          <a:p>
            <a:r>
              <a:rPr lang="en-US" sz="2400" dirty="0"/>
              <a:t>Possible problems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9DB155F-E05F-C443-B15E-D5E3CA358609}"/>
              </a:ext>
            </a:extLst>
          </p:cNvPr>
          <p:cNvSpPr/>
          <p:nvPr/>
        </p:nvSpPr>
        <p:spPr>
          <a:xfrm>
            <a:off x="750929" y="904240"/>
            <a:ext cx="7813951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 sz="1800" dirty="0"/>
              <a:t>Globally obvs. Problems should be apparent</a:t>
            </a:r>
          </a:p>
          <a:p>
            <a:r>
              <a:rPr lang="en-SG" sz="1800" dirty="0"/>
              <a:t>How should we search for these -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SG" sz="1800" dirty="0">
                <a:solidFill>
                  <a:srgbClr val="F47920"/>
                </a:solidFill>
              </a:rPr>
              <a:t>Firstly randomly browse the genome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SG" sz="1800" dirty="0"/>
              <a:t>Secondly you should look at anywhere </a:t>
            </a:r>
            <a:r>
              <a:rPr lang="en-SG" sz="1800" dirty="0">
                <a:solidFill>
                  <a:srgbClr val="F47920"/>
                </a:solidFill>
              </a:rPr>
              <a:t>where you think you know what should be happening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SG" sz="1800" dirty="0"/>
              <a:t>For example – Looking at a methylation sample; look through particular regions which we know are supposed to be differentially methylated 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SG" sz="1800" dirty="0"/>
              <a:t>Why? - ∵ that should either match with your expectations or if it doesn't then you've got something you need to understand</a:t>
            </a:r>
          </a:p>
        </p:txBody>
      </p:sp>
    </p:spTree>
    <p:extLst>
      <p:ext uri="{BB962C8B-B14F-4D97-AF65-F5344CB8AC3E}">
        <p14:creationId xmlns:p14="http://schemas.microsoft.com/office/powerpoint/2010/main" val="10505124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2460" y="0"/>
            <a:ext cx="7718087" cy="5143497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2" name="Freeform 1"/>
          <p:cNvSpPr/>
          <p:nvPr/>
        </p:nvSpPr>
        <p:spPr>
          <a:xfrm>
            <a:off x="-38647" y="-23648"/>
            <a:ext cx="8150773" cy="5218386"/>
          </a:xfrm>
          <a:custGeom>
            <a:avLst/>
            <a:gdLst>
              <a:gd name="connsiteX0" fmla="*/ 5336628 w 8150773"/>
              <a:gd name="connsiteY0" fmla="*/ 0 h 5218386"/>
              <a:gd name="connsiteX1" fmla="*/ 0 w 8150773"/>
              <a:gd name="connsiteY1" fmla="*/ 0 h 5218386"/>
              <a:gd name="connsiteX2" fmla="*/ 0 w 8150773"/>
              <a:gd name="connsiteY2" fmla="*/ 5218386 h 5218386"/>
              <a:gd name="connsiteX3" fmla="*/ 8150773 w 8150773"/>
              <a:gd name="connsiteY3" fmla="*/ 5218386 h 5218386"/>
              <a:gd name="connsiteX4" fmla="*/ 5336628 w 8150773"/>
              <a:gd name="connsiteY4" fmla="*/ 0 h 52183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50773" h="5218386">
                <a:moveTo>
                  <a:pt x="5336628" y="0"/>
                </a:moveTo>
                <a:lnTo>
                  <a:pt x="0" y="0"/>
                </a:lnTo>
                <a:lnTo>
                  <a:pt x="0" y="5218386"/>
                </a:lnTo>
                <a:lnTo>
                  <a:pt x="8150773" y="5218386"/>
                </a:lnTo>
                <a:lnTo>
                  <a:pt x="5336628" y="0"/>
                </a:lnTo>
                <a:close/>
              </a:path>
            </a:pathLst>
          </a:custGeom>
          <a:solidFill>
            <a:srgbClr val="511C6C"/>
          </a:solidFill>
          <a:ln>
            <a:noFill/>
          </a:ln>
          <a:effectLst>
            <a:outerShdw blurRad="215900" dir="2700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500634" y="938095"/>
            <a:ext cx="5534406" cy="112392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bg1"/>
                </a:solidFill>
                <a:latin typeface="Avenir Next" charset="0"/>
                <a:ea typeface="Avenir Next" charset="0"/>
                <a:cs typeface="Avenir Next" charset="0"/>
              </a:defRPr>
            </a:lvl1pPr>
          </a:lstStyle>
          <a:p>
            <a:pPr>
              <a:lnSpc>
                <a:spcPct val="80000"/>
              </a:lnSpc>
            </a:pPr>
            <a:r>
              <a:rPr lang="en-US" sz="4000" dirty="0">
                <a:latin typeface="+mn-lt"/>
              </a:rPr>
              <a:t>PART 3 Post</a:t>
            </a:r>
            <a:r>
              <a:rPr lang="en-US" altLang="zh-CN" sz="4000" dirty="0">
                <a:latin typeface="+mn-lt"/>
              </a:rPr>
              <a:t>-visualization</a:t>
            </a:r>
            <a:endParaRPr lang="en-US" sz="4000" dirty="0">
              <a:latin typeface="+mn-lt"/>
            </a:endParaRP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603504" y="1958965"/>
            <a:ext cx="4551426" cy="1734781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 i="0" kern="1200" baseline="0">
                <a:solidFill>
                  <a:schemeClr val="bg1"/>
                </a:solidFill>
                <a:latin typeface="Avenir Next Medium" charset="0"/>
                <a:ea typeface="Avenir Next Medium" charset="0"/>
                <a:cs typeface="Avenir Next Medium" charset="0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Differential Methylation Analysis</a:t>
            </a:r>
          </a:p>
          <a:p>
            <a:endParaRPr lang="en-US" dirty="0">
              <a:latin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Group</a:t>
            </a:r>
            <a:r>
              <a:rPr lang="zh-CN" altLang="en-US" dirty="0">
                <a:latin typeface="+mn-lt"/>
              </a:rPr>
              <a:t> </a:t>
            </a:r>
            <a:r>
              <a:rPr lang="en-US" altLang="zh-CN" dirty="0">
                <a:latin typeface="+mn-lt"/>
              </a:rPr>
              <a:t>discussion</a:t>
            </a:r>
            <a:r>
              <a:rPr lang="zh-CN" altLang="en-US" dirty="0">
                <a:latin typeface="+mn-lt"/>
              </a:rPr>
              <a:t> ***</a:t>
            </a:r>
            <a:endParaRPr lang="en-US" dirty="0">
              <a:latin typeface="+mn-lt"/>
            </a:endParaRPr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603504" y="3211060"/>
            <a:ext cx="6858000" cy="3342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tx1"/>
                </a:solidFill>
                <a:latin typeface="Avenir Next Medium" charset="0"/>
                <a:ea typeface="Avenir Next Medium" charset="0"/>
                <a:cs typeface="Avenir Next Medium" charset="0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500" b="0" i="0" dirty="0">
              <a:solidFill>
                <a:schemeClr val="bg1"/>
              </a:solidFill>
              <a:latin typeface="+mn-lt"/>
              <a:ea typeface="Avenir Next" charset="0"/>
              <a:cs typeface="Avenir Next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6221" y="3808875"/>
            <a:ext cx="9372513" cy="144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8447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AF44F76A-6809-DB47-B5A6-234E6AEF49C9}"/>
              </a:ext>
            </a:extLst>
          </p:cNvPr>
          <p:cNvGrpSpPr/>
          <p:nvPr/>
        </p:nvGrpSpPr>
        <p:grpSpPr>
          <a:xfrm>
            <a:off x="71120" y="546195"/>
            <a:ext cx="8705894" cy="4034970"/>
            <a:chOff x="71120" y="546195"/>
            <a:chExt cx="8705894" cy="4034970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264A1D14-3646-F046-8D8E-8EF70478A5A2}"/>
                </a:ext>
              </a:extLst>
            </p:cNvPr>
            <p:cNvSpPr/>
            <p:nvPr/>
          </p:nvSpPr>
          <p:spPr>
            <a:xfrm>
              <a:off x="71120" y="546195"/>
              <a:ext cx="7071360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SG" sz="2000" b="1" dirty="0">
                  <a:solidFill>
                    <a:srgbClr val="511C6C"/>
                  </a:solidFill>
                </a:rPr>
                <a:t>Differential Methylation Analysis</a:t>
              </a: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FC9B30B-5440-C241-8A0F-20FE5BA7A34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4173" y="1320231"/>
              <a:ext cx="4430157" cy="2503038"/>
            </a:xfrm>
            <a:prstGeom prst="rect">
              <a:avLst/>
            </a:prstGeom>
          </p:spPr>
        </p:pic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ED7ED673-26F2-8F44-B2D2-58C12C829DC4}"/>
                </a:ext>
              </a:extLst>
            </p:cNvPr>
            <p:cNvGrpSpPr/>
            <p:nvPr/>
          </p:nvGrpSpPr>
          <p:grpSpPr>
            <a:xfrm>
              <a:off x="1943915" y="2649166"/>
              <a:ext cx="970671" cy="738579"/>
              <a:chOff x="3341077" y="2466286"/>
              <a:chExt cx="970671" cy="738579"/>
            </a:xfrm>
          </p:grpSpPr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F7A7967B-3306-8342-816F-E27C014A370B}"/>
                  </a:ext>
                </a:extLst>
              </p:cNvPr>
              <p:cNvCxnSpPr/>
              <p:nvPr/>
            </p:nvCxnSpPr>
            <p:spPr>
              <a:xfrm>
                <a:off x="3341077" y="2743200"/>
                <a:ext cx="281354" cy="0"/>
              </a:xfrm>
              <a:prstGeom prst="straightConnector1">
                <a:avLst/>
              </a:prstGeom>
              <a:ln>
                <a:tailEnd type="triangle"/>
              </a:ln>
              <a:effectLst>
                <a:glow rad="63500">
                  <a:schemeClr val="accent3">
                    <a:satMod val="175000"/>
                    <a:alpha val="4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D050B511-449C-0942-8D44-A929C1CBD52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22431" y="2466286"/>
                <a:ext cx="134809" cy="224632"/>
              </a:xfrm>
              <a:prstGeom prst="straightConnector1">
                <a:avLst/>
              </a:prstGeom>
              <a:ln>
                <a:tailEnd type="triangle"/>
              </a:ln>
              <a:effectLst>
                <a:glow rad="63500">
                  <a:schemeClr val="accent3">
                    <a:satMod val="175000"/>
                    <a:alpha val="4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ECEA300-ED4B-0F49-8797-76B91BC1E480}"/>
                  </a:ext>
                </a:extLst>
              </p:cNvPr>
              <p:cNvSpPr txBox="1"/>
              <p:nvPr/>
            </p:nvSpPr>
            <p:spPr>
              <a:xfrm>
                <a:off x="3689835" y="2743200"/>
                <a:ext cx="621913" cy="461665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SG" sz="80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rPr>
                  <a:t>Possible points of interest</a:t>
                </a:r>
              </a:p>
            </p:txBody>
          </p:sp>
        </p:grp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92CF06BB-A2D3-F748-8299-BBE31BB391F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869"/>
            <a:stretch/>
          </p:blipFill>
          <p:spPr>
            <a:xfrm>
              <a:off x="4613865" y="1320231"/>
              <a:ext cx="4163149" cy="2503038"/>
            </a:xfrm>
            <a:prstGeom prst="rect">
              <a:avLst/>
            </a:prstGeom>
          </p:spPr>
        </p:pic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2FACBE37-0FD6-0448-94A3-23D8AD85CC79}"/>
                </a:ext>
              </a:extLst>
            </p:cNvPr>
            <p:cNvCxnSpPr>
              <a:cxnSpLocks/>
            </p:cNvCxnSpPr>
            <p:nvPr/>
          </p:nvCxnSpPr>
          <p:spPr>
            <a:xfrm>
              <a:off x="6507715" y="2536850"/>
              <a:ext cx="196298" cy="112316"/>
            </a:xfrm>
            <a:prstGeom prst="straightConnector1">
              <a:avLst/>
            </a:prstGeom>
            <a:ln>
              <a:tailEnd type="triangle"/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468FE8E-C4C1-6F49-B39E-80C6EA1B268B}"/>
                </a:ext>
              </a:extLst>
            </p:cNvPr>
            <p:cNvSpPr txBox="1"/>
            <p:nvPr/>
          </p:nvSpPr>
          <p:spPr>
            <a:xfrm>
              <a:off x="6507715" y="2761482"/>
              <a:ext cx="793359" cy="584775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SG" sz="800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Interesting - Why didn’t it change as much?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AFEBBEE-E219-2744-9A63-A35FB9BA8211}"/>
                </a:ext>
              </a:extLst>
            </p:cNvPr>
            <p:cNvSpPr txBox="1"/>
            <p:nvPr/>
          </p:nvSpPr>
          <p:spPr>
            <a:xfrm>
              <a:off x="71120" y="1320231"/>
              <a:ext cx="1459080" cy="461665"/>
            </a:xfrm>
            <a:prstGeom prst="rect">
              <a:avLst/>
            </a:prstGeom>
            <a:noFill/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wrap="square" rtlCol="0">
              <a:spAutoFit/>
            </a:bodyPr>
            <a:lstStyle/>
            <a:p>
              <a:r>
                <a:rPr lang="en-SG" sz="1200" dirty="0"/>
                <a:t>Sensible – little dev. from x=y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B3BE69E-97F0-0243-852E-078333A2433C}"/>
                </a:ext>
              </a:extLst>
            </p:cNvPr>
            <p:cNvSpPr txBox="1"/>
            <p:nvPr/>
          </p:nvSpPr>
          <p:spPr>
            <a:xfrm>
              <a:off x="6904394" y="3935585"/>
              <a:ext cx="1459080" cy="461665"/>
            </a:xfrm>
            <a:prstGeom prst="rect">
              <a:avLst/>
            </a:prstGeom>
            <a:noFill/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wrap="square" rtlCol="0">
              <a:spAutoFit/>
            </a:bodyPr>
            <a:lstStyle/>
            <a:p>
              <a:r>
                <a:rPr lang="en-SG" sz="1200" dirty="0"/>
                <a:t>Not-Sensible – everything is diff.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16C55E6-4302-D74E-A5F0-704F9820ACD6}"/>
                </a:ext>
              </a:extLst>
            </p:cNvPr>
            <p:cNvSpPr txBox="1"/>
            <p:nvPr/>
          </p:nvSpPr>
          <p:spPr>
            <a:xfrm>
              <a:off x="214173" y="4119500"/>
              <a:ext cx="1459080" cy="461665"/>
            </a:xfrm>
            <a:prstGeom prst="rect">
              <a:avLst/>
            </a:prstGeom>
            <a:noFill/>
            <a:ln w="9525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  <p:txBody>
            <a:bodyPr wrap="square" rtlCol="0">
              <a:spAutoFit/>
            </a:bodyPr>
            <a:lstStyle/>
            <a:p>
              <a:r>
                <a:rPr lang="en-SG" sz="1200" dirty="0"/>
                <a:t>POI – Variation form general trend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963553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64A1D14-3646-F046-8D8E-8EF70478A5A2}"/>
              </a:ext>
            </a:extLst>
          </p:cNvPr>
          <p:cNvSpPr/>
          <p:nvPr/>
        </p:nvSpPr>
        <p:spPr>
          <a:xfrm>
            <a:off x="71120" y="546195"/>
            <a:ext cx="707136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SG" sz="2000" b="1" dirty="0">
                <a:solidFill>
                  <a:srgbClr val="511C6C"/>
                </a:solidFill>
              </a:rPr>
              <a:t>Differential Methylation Analysis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DCDAAC7-28F3-944C-881D-91C71B7230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696" y="1236542"/>
            <a:ext cx="5696208" cy="336076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696B456-DAEC-2844-A6A9-5A6288BE4919}"/>
              </a:ext>
            </a:extLst>
          </p:cNvPr>
          <p:cNvSpPr txBox="1"/>
          <p:nvPr/>
        </p:nvSpPr>
        <p:spPr>
          <a:xfrm>
            <a:off x="7017141" y="2116704"/>
            <a:ext cx="1702191" cy="1600438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SG" sz="1400" dirty="0"/>
              <a:t>Notice: Global shift.</a:t>
            </a:r>
          </a:p>
          <a:p>
            <a:r>
              <a:rPr lang="en-SG" sz="1400" dirty="0"/>
              <a:t>Sensible approach – 1</a:t>
            </a:r>
            <a:r>
              <a:rPr lang="en-SG" sz="1400" baseline="30000" dirty="0"/>
              <a:t>st</a:t>
            </a:r>
            <a:r>
              <a:rPr lang="en-SG" sz="1400" dirty="0"/>
              <a:t> Account for shift – Method?</a:t>
            </a:r>
          </a:p>
          <a:p>
            <a:r>
              <a:rPr lang="en-SG" sz="1400" dirty="0"/>
              <a:t>2</a:t>
            </a:r>
            <a:r>
              <a:rPr lang="en-SG" sz="1400" baseline="30000" dirty="0"/>
              <a:t>nd</a:t>
            </a:r>
            <a:r>
              <a:rPr lang="en-SG" sz="1400" dirty="0"/>
              <a:t> Search for unusually changing point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532F265-EF0F-A147-80DB-2F9628AC38D6}"/>
              </a:ext>
            </a:extLst>
          </p:cNvPr>
          <p:cNvSpPr/>
          <p:nvPr/>
        </p:nvSpPr>
        <p:spPr>
          <a:xfrm>
            <a:off x="5110353" y="4227973"/>
            <a:ext cx="32513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1" dirty="0">
                <a:solidFill>
                  <a:srgbClr val="511C6C"/>
                </a:solidFill>
              </a:rPr>
              <a:t>Hybrid Methylation Comparison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E7D3279-9117-3942-ADF7-E4B5750D5BA5}"/>
              </a:ext>
            </a:extLst>
          </p:cNvPr>
          <p:cNvCxnSpPr/>
          <p:nvPr/>
        </p:nvCxnSpPr>
        <p:spPr>
          <a:xfrm>
            <a:off x="5110353" y="4716091"/>
            <a:ext cx="3257550" cy="0"/>
          </a:xfrm>
          <a:prstGeom prst="line">
            <a:avLst/>
          </a:prstGeom>
          <a:ln w="25400">
            <a:solidFill>
              <a:srgbClr val="511C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23771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64A1D14-3646-F046-8D8E-8EF70478A5A2}"/>
              </a:ext>
            </a:extLst>
          </p:cNvPr>
          <p:cNvSpPr/>
          <p:nvPr/>
        </p:nvSpPr>
        <p:spPr>
          <a:xfrm>
            <a:off x="22922" y="528899"/>
            <a:ext cx="707136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SG" sz="2000" b="1" dirty="0">
                <a:solidFill>
                  <a:srgbClr val="511C6C"/>
                </a:solidFill>
              </a:rPr>
              <a:t>Count-Based Statistics (Pair-wise Comparison)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F42BB2C-9BD2-0247-8FBB-504F75ED2783}"/>
              </a:ext>
            </a:extLst>
          </p:cNvPr>
          <p:cNvGrpSpPr/>
          <p:nvPr/>
        </p:nvGrpSpPr>
        <p:grpSpPr>
          <a:xfrm>
            <a:off x="-34290" y="1413734"/>
            <a:ext cx="9141394" cy="2316032"/>
            <a:chOff x="1451579" y="2526434"/>
            <a:chExt cx="9141394" cy="231603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FBDBA66-D50C-EF45-84DA-6DEB25B7A702}"/>
                </a:ext>
              </a:extLst>
            </p:cNvPr>
            <p:cNvSpPr txBox="1"/>
            <p:nvPr/>
          </p:nvSpPr>
          <p:spPr>
            <a:xfrm>
              <a:off x="1505243" y="2623625"/>
              <a:ext cx="272209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sz="1400" dirty="0"/>
                <a:t>Statistically diff. – 1. No. of </a:t>
              </a:r>
              <a:r>
                <a:rPr lang="en-SG" sz="1400" dirty="0" err="1"/>
                <a:t>obsv</a:t>
              </a:r>
              <a:r>
                <a:rPr lang="en-SG" sz="1400" dirty="0"/>
                <a:t>. </a:t>
              </a:r>
            </a:p>
            <a:p>
              <a:r>
                <a:rPr lang="en-SG" sz="1400" dirty="0"/>
                <a:t>                          2. Methyl ratio</a:t>
              </a:r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03495641-DC93-054C-BE80-928BA599BB7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51579" y="3556158"/>
              <a:ext cx="4726745" cy="1084908"/>
            </a:xfrm>
            <a:prstGeom prst="rect">
              <a:avLst/>
            </a:prstGeom>
          </p:spPr>
        </p:pic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5E5894E5-E259-3B44-BFCB-E8959D29A34E}"/>
                </a:ext>
              </a:extLst>
            </p:cNvPr>
            <p:cNvCxnSpPr/>
            <p:nvPr/>
          </p:nvCxnSpPr>
          <p:spPr>
            <a:xfrm>
              <a:off x="4009292" y="2792437"/>
              <a:ext cx="52753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B2ACBD9-1BD5-374A-BE2D-9A855CA8DF6E}"/>
                </a:ext>
              </a:extLst>
            </p:cNvPr>
            <p:cNvSpPr txBox="1"/>
            <p:nvPr/>
          </p:nvSpPr>
          <p:spPr>
            <a:xfrm>
              <a:off x="4536831" y="2623625"/>
              <a:ext cx="1723292" cy="461665"/>
            </a:xfrm>
            <a:prstGeom prst="rect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SG" sz="1200" dirty="0"/>
                <a:t>↑ Stat power ⇒ ↑ Conf. in C-B Stats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D4F36B97-5515-3F48-B012-5F7418E2C88B}"/>
                </a:ext>
              </a:extLst>
            </p:cNvPr>
            <p:cNvCxnSpPr>
              <a:cxnSpLocks/>
            </p:cNvCxnSpPr>
            <p:nvPr/>
          </p:nvCxnSpPr>
          <p:spPr>
            <a:xfrm>
              <a:off x="6260123" y="2792437"/>
              <a:ext cx="77372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42683C9-7192-6A4E-B004-F26E6EB53C98}"/>
                </a:ext>
              </a:extLst>
            </p:cNvPr>
            <p:cNvSpPr txBox="1"/>
            <p:nvPr/>
          </p:nvSpPr>
          <p:spPr>
            <a:xfrm>
              <a:off x="7033846" y="2623624"/>
              <a:ext cx="1392702" cy="276999"/>
            </a:xfrm>
            <a:prstGeom prst="rect">
              <a:avLst/>
            </a:prstGeom>
            <a:noFill/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wrap="square" rtlCol="0">
              <a:spAutoFit/>
            </a:bodyPr>
            <a:lstStyle/>
            <a:p>
              <a:r>
                <a:rPr lang="en-SG" sz="1200" dirty="0"/>
                <a:t>Run into a problem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4C53820-CC24-AC49-A286-276560C61907}"/>
                </a:ext>
              </a:extLst>
            </p:cNvPr>
            <p:cNvSpPr txBox="1"/>
            <p:nvPr/>
          </p:nvSpPr>
          <p:spPr>
            <a:xfrm>
              <a:off x="9200271" y="2526434"/>
              <a:ext cx="1392702" cy="461665"/>
            </a:xfrm>
            <a:prstGeom prst="rect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SG" sz="1200" dirty="0"/>
                <a:t>Can’t analyse every C in genome</a:t>
              </a: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3A354BAC-1C8A-D14D-A1FA-A80360F6F6F4}"/>
                </a:ext>
              </a:extLst>
            </p:cNvPr>
            <p:cNvCxnSpPr>
              <a:cxnSpLocks/>
              <a:stCxn id="29" idx="2"/>
            </p:cNvCxnSpPr>
            <p:nvPr/>
          </p:nvCxnSpPr>
          <p:spPr>
            <a:xfrm>
              <a:off x="9896622" y="2988099"/>
              <a:ext cx="0" cy="37318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6B45D44-C6FA-D24B-AD65-ED8BE0A5277D}"/>
                </a:ext>
              </a:extLst>
            </p:cNvPr>
            <p:cNvSpPr txBox="1"/>
            <p:nvPr/>
          </p:nvSpPr>
          <p:spPr>
            <a:xfrm>
              <a:off x="9200271" y="3361285"/>
              <a:ext cx="1392702" cy="646331"/>
            </a:xfrm>
            <a:prstGeom prst="rect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SG" sz="1200" dirty="0"/>
                <a:t>Can’t analyse every C in genome</a:t>
              </a:r>
            </a:p>
            <a:p>
              <a:pPr algn="ctr"/>
              <a:r>
                <a:rPr lang="en-SG" sz="1200" dirty="0"/>
                <a:t>Use windows</a:t>
              </a: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B2A62D38-1BC7-E94A-B4EB-C4784B2A47C2}"/>
                </a:ext>
              </a:extLst>
            </p:cNvPr>
            <p:cNvCxnSpPr>
              <a:stCxn id="28" idx="3"/>
              <a:endCxn id="29" idx="1"/>
            </p:cNvCxnSpPr>
            <p:nvPr/>
          </p:nvCxnSpPr>
          <p:spPr>
            <a:xfrm flipV="1">
              <a:off x="8426548" y="2757267"/>
              <a:ext cx="773723" cy="485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C7AAD3D-507A-B64A-A720-0699B15C6203}"/>
                </a:ext>
              </a:extLst>
            </p:cNvPr>
            <p:cNvSpPr txBox="1"/>
            <p:nvPr/>
          </p:nvSpPr>
          <p:spPr>
            <a:xfrm>
              <a:off x="9200271" y="4380801"/>
              <a:ext cx="1392702" cy="461665"/>
            </a:xfrm>
            <a:prstGeom prst="rect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SG" sz="1200" dirty="0"/>
                <a:t>Leads to… Trade off</a:t>
              </a: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EA068568-E6D4-C747-8CE6-889FD1E28A4A}"/>
                </a:ext>
              </a:extLst>
            </p:cNvPr>
            <p:cNvCxnSpPr>
              <a:cxnSpLocks/>
            </p:cNvCxnSpPr>
            <p:nvPr/>
          </p:nvCxnSpPr>
          <p:spPr>
            <a:xfrm>
              <a:off x="9896622" y="4007616"/>
              <a:ext cx="0" cy="37318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35" name="Picture 34">
            <a:extLst>
              <a:ext uri="{FF2B5EF4-FFF2-40B4-BE49-F238E27FC236}">
                <a16:creationId xmlns:a16="http://schemas.microsoft.com/office/drawing/2014/main" id="{BE6951AC-CA2C-AD4D-9395-4C14C9C8605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99"/>
          <a:stretch/>
        </p:blipFill>
        <p:spPr>
          <a:xfrm>
            <a:off x="1668837" y="3528366"/>
            <a:ext cx="3105417" cy="1594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7212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528087" y="716074"/>
            <a:ext cx="8238839" cy="745081"/>
          </a:xfrm>
        </p:spPr>
        <p:txBody>
          <a:bodyPr/>
          <a:lstStyle/>
          <a:p>
            <a:r>
              <a:rPr lang="en-GB" sz="4400" b="0" dirty="0"/>
              <a:t>Intermediate point: </a:t>
            </a:r>
            <a:r>
              <a:rPr lang="en-GB" sz="4400" b="0" dirty="0">
                <a:solidFill>
                  <a:srgbClr val="FF0000"/>
                </a:solidFill>
              </a:rPr>
              <a:t>VISUALIZATION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603249" y="1627783"/>
            <a:ext cx="7984569" cy="1122965"/>
          </a:xfrm>
        </p:spPr>
        <p:txBody>
          <a:bodyPr/>
          <a:lstStyle/>
          <a:p>
            <a:r>
              <a:rPr lang="en-US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results</a:t>
            </a:r>
            <a:r>
              <a:rPr lang="zh-CN" altLang="en-US" dirty="0"/>
              <a:t> </a:t>
            </a:r>
            <a:r>
              <a:rPr lang="en-US" altLang="zh-CN" dirty="0"/>
              <a:t>before</a:t>
            </a:r>
            <a:r>
              <a:rPr lang="zh-CN" altLang="en-US" dirty="0"/>
              <a:t> </a:t>
            </a:r>
            <a:r>
              <a:rPr lang="en-US" altLang="zh-CN" dirty="0"/>
              <a:t>visualization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general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GB" altLang="zh-CN" dirty="0"/>
              <a:t>superficial.</a:t>
            </a:r>
          </a:p>
          <a:p>
            <a:endParaRPr lang="en-US" dirty="0"/>
          </a:p>
          <a:p>
            <a:r>
              <a:rPr lang="en-US" altLang="zh-CN" dirty="0"/>
              <a:t>Visualization can</a:t>
            </a:r>
            <a:r>
              <a:rPr lang="zh-CN" altLang="en-US" dirty="0"/>
              <a:t> </a:t>
            </a:r>
            <a:r>
              <a:rPr lang="en-US" altLang="zh-CN" dirty="0"/>
              <a:t>guide</a:t>
            </a:r>
            <a:r>
              <a:rPr lang="zh-CN" altLang="en-US" dirty="0"/>
              <a:t> </a:t>
            </a:r>
            <a:r>
              <a:rPr lang="en-US" altLang="zh-CN" dirty="0"/>
              <a:t>us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mining</a:t>
            </a:r>
            <a:r>
              <a:rPr lang="en-GB" altLang="zh-CN" dirty="0"/>
              <a:t>.</a:t>
            </a:r>
            <a:r>
              <a:rPr lang="zh-CN" altLang="en-US" dirty="0"/>
              <a:t> 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603250" y="3147348"/>
            <a:ext cx="7117303" cy="338137"/>
          </a:xfrm>
        </p:spPr>
        <p:txBody>
          <a:bodyPr/>
          <a:lstStyle/>
          <a:p>
            <a:r>
              <a:rPr lang="en-SG" dirty="0"/>
              <a:t>Visualize your quantitative values to understand the sort of global pattern of methylation is in your sample and to be able to compare between samples</a:t>
            </a:r>
          </a:p>
        </p:txBody>
      </p:sp>
    </p:spTree>
    <p:extLst>
      <p:ext uri="{BB962C8B-B14F-4D97-AF65-F5344CB8AC3E}">
        <p14:creationId xmlns:p14="http://schemas.microsoft.com/office/powerpoint/2010/main" val="21171801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532F265-EF0F-A147-80DB-2F9628AC38D6}"/>
              </a:ext>
            </a:extLst>
          </p:cNvPr>
          <p:cNvSpPr/>
          <p:nvPr/>
        </p:nvSpPr>
        <p:spPr>
          <a:xfrm>
            <a:off x="5110353" y="4227973"/>
            <a:ext cx="32020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1" dirty="0">
                <a:solidFill>
                  <a:srgbClr val="511C6C"/>
                </a:solidFill>
              </a:rPr>
              <a:t>How</a:t>
            </a:r>
            <a:r>
              <a:rPr lang="zh-CN" altLang="en-US" sz="1800" b="1" dirty="0">
                <a:solidFill>
                  <a:srgbClr val="511C6C"/>
                </a:solidFill>
              </a:rPr>
              <a:t> </a:t>
            </a:r>
            <a:r>
              <a:rPr lang="en-US" altLang="zh-CN" sz="1800" b="1" dirty="0">
                <a:solidFill>
                  <a:srgbClr val="511C6C"/>
                </a:solidFill>
              </a:rPr>
              <a:t>do</a:t>
            </a:r>
            <a:r>
              <a:rPr lang="zh-CN" altLang="en-US" sz="1800" b="1" dirty="0">
                <a:solidFill>
                  <a:srgbClr val="511C6C"/>
                </a:solidFill>
              </a:rPr>
              <a:t> </a:t>
            </a:r>
            <a:r>
              <a:rPr lang="en-US" altLang="zh-CN" sz="1800" b="1" dirty="0">
                <a:solidFill>
                  <a:srgbClr val="511C6C"/>
                </a:solidFill>
              </a:rPr>
              <a:t>we</a:t>
            </a:r>
            <a:r>
              <a:rPr lang="zh-CN" altLang="en-US" sz="1800" b="1" dirty="0">
                <a:solidFill>
                  <a:srgbClr val="511C6C"/>
                </a:solidFill>
              </a:rPr>
              <a:t> </a:t>
            </a:r>
            <a:r>
              <a:rPr lang="en-US" altLang="zh-CN" sz="1800" b="1" dirty="0">
                <a:solidFill>
                  <a:srgbClr val="511C6C"/>
                </a:solidFill>
              </a:rPr>
              <a:t>define</a:t>
            </a:r>
            <a:r>
              <a:rPr lang="zh-CN" altLang="en-US" sz="1800" b="1" dirty="0">
                <a:solidFill>
                  <a:srgbClr val="511C6C"/>
                </a:solidFill>
              </a:rPr>
              <a:t> </a:t>
            </a:r>
            <a:r>
              <a:rPr lang="en-US" altLang="zh-CN" sz="1800" b="1" dirty="0">
                <a:solidFill>
                  <a:srgbClr val="511C6C"/>
                </a:solidFill>
              </a:rPr>
              <a:t>coverage</a:t>
            </a:r>
            <a:r>
              <a:rPr lang="en-GB" altLang="zh-CN" sz="1800" b="1" dirty="0">
                <a:solidFill>
                  <a:srgbClr val="511C6C"/>
                </a:solidFill>
              </a:rPr>
              <a:t> ???</a:t>
            </a:r>
            <a:endParaRPr lang="en-US" sz="1800" b="1" dirty="0">
              <a:solidFill>
                <a:srgbClr val="511C6C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E7D3279-9117-3942-ADF7-E4B5750D5BA5}"/>
              </a:ext>
            </a:extLst>
          </p:cNvPr>
          <p:cNvCxnSpPr/>
          <p:nvPr/>
        </p:nvCxnSpPr>
        <p:spPr>
          <a:xfrm>
            <a:off x="5110353" y="4716091"/>
            <a:ext cx="3257550" cy="0"/>
          </a:xfrm>
          <a:prstGeom prst="line">
            <a:avLst/>
          </a:prstGeom>
          <a:ln w="25400">
            <a:solidFill>
              <a:srgbClr val="511C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7C4E4FB4-797F-2241-A900-863BF75B16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229" y="763425"/>
            <a:ext cx="6180899" cy="3044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9713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6BC05F7-1CB4-F042-AADE-A73049AAE094}"/>
              </a:ext>
            </a:extLst>
          </p:cNvPr>
          <p:cNvGrpSpPr/>
          <p:nvPr/>
        </p:nvGrpSpPr>
        <p:grpSpPr>
          <a:xfrm>
            <a:off x="1628037" y="2571750"/>
            <a:ext cx="6659258" cy="2137612"/>
            <a:chOff x="2384473" y="4100732"/>
            <a:chExt cx="8152230" cy="2227579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91145B4-096E-1548-88B1-7CFD74F493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84473" y="4100732"/>
              <a:ext cx="2536370" cy="1742221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6358068-90EF-724D-8256-0AAD054ADE8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69281" y="4137610"/>
              <a:ext cx="3029533" cy="1705343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94358C8-4719-1745-BFC3-B76F6F5CC3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833801" y="4101515"/>
              <a:ext cx="1702902" cy="1741438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BB12D66-53E2-0340-A848-388559796AE6}"/>
                </a:ext>
              </a:extLst>
            </p:cNvPr>
            <p:cNvSpPr txBox="1"/>
            <p:nvPr/>
          </p:nvSpPr>
          <p:spPr>
            <a:xfrm>
              <a:off x="5669281" y="6007580"/>
              <a:ext cx="4476381" cy="320731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SG" sz="1400" dirty="0"/>
                <a:t>Lost more Or Retained more</a:t>
              </a:r>
            </a:p>
          </p:txBody>
        </p:sp>
      </p:grp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C9FF973D-C881-9645-8AFB-553AB1A32804}"/>
              </a:ext>
            </a:extLst>
          </p:cNvPr>
          <p:cNvSpPr txBox="1">
            <a:spLocks/>
          </p:cNvSpPr>
          <p:nvPr/>
        </p:nvSpPr>
        <p:spPr>
          <a:xfrm>
            <a:off x="281617" y="846443"/>
            <a:ext cx="7136453" cy="1671857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dirty="0" err="1"/>
              <a:t>Unreplicated</a:t>
            </a:r>
            <a:r>
              <a:rPr lang="en-SG" dirty="0"/>
              <a:t> – Limitation: single observation statistics</a:t>
            </a:r>
          </a:p>
          <a:p>
            <a:pPr lvl="1"/>
            <a:r>
              <a:rPr lang="en-SG" sz="1600" dirty="0"/>
              <a:t>Chi-</a:t>
            </a:r>
            <a:r>
              <a:rPr lang="en-SG" sz="1600" dirty="0" err="1"/>
              <a:t>squred</a:t>
            </a:r>
            <a:endParaRPr lang="en-SG" sz="1600" dirty="0"/>
          </a:p>
          <a:p>
            <a:pPr lvl="1"/>
            <a:r>
              <a:rPr lang="en-SG" sz="1600" dirty="0"/>
              <a:t>Fisher exact</a:t>
            </a:r>
          </a:p>
          <a:p>
            <a:r>
              <a:rPr lang="en-SG" sz="1800" dirty="0"/>
              <a:t>Replicated – Recommended</a:t>
            </a:r>
          </a:p>
          <a:p>
            <a:pPr lvl="1"/>
            <a:r>
              <a:rPr lang="en-SG" sz="1600" dirty="0"/>
              <a:t>1. Logistic Regression (well behaved)       2. Globally shifted data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8A87986-BB4E-6945-B61A-BC425C564750}"/>
              </a:ext>
            </a:extLst>
          </p:cNvPr>
          <p:cNvSpPr/>
          <p:nvPr/>
        </p:nvSpPr>
        <p:spPr>
          <a:xfrm>
            <a:off x="281617" y="427408"/>
            <a:ext cx="230422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2000" b="1" dirty="0">
                <a:solidFill>
                  <a:srgbClr val="511C6C"/>
                </a:solidFill>
              </a:rPr>
              <a:t>Applicable Statistics</a:t>
            </a:r>
            <a:endParaRPr lang="en-US" sz="2000" b="1" dirty="0">
              <a:solidFill>
                <a:srgbClr val="511C6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35045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-1" y="434466"/>
            <a:ext cx="7501631" cy="380867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GB" dirty="0">
                <a:solidFill>
                  <a:srgbClr val="7030A0"/>
                </a:solidFill>
              </a:rPr>
              <a:t>Differentially</a:t>
            </a:r>
            <a:r>
              <a:rPr lang="zh-CN" altLang="en-US" dirty="0">
                <a:solidFill>
                  <a:srgbClr val="7030A0"/>
                </a:solidFill>
              </a:rPr>
              <a:t> </a:t>
            </a:r>
            <a:r>
              <a:rPr lang="en-US" altLang="zh-CN" dirty="0">
                <a:solidFill>
                  <a:srgbClr val="7030A0"/>
                </a:solidFill>
              </a:rPr>
              <a:t>methylated</a:t>
            </a:r>
            <a:r>
              <a:rPr lang="zh-CN" altLang="en-US" dirty="0">
                <a:solidFill>
                  <a:srgbClr val="7030A0"/>
                </a:solidFill>
              </a:rPr>
              <a:t> </a:t>
            </a:r>
            <a:r>
              <a:rPr lang="en-US" altLang="zh-CN" dirty="0">
                <a:solidFill>
                  <a:srgbClr val="7030A0"/>
                </a:solidFill>
              </a:rPr>
              <a:t>regions (</a:t>
            </a:r>
            <a:r>
              <a:rPr lang="en-GB" dirty="0">
                <a:solidFill>
                  <a:srgbClr val="7030A0"/>
                </a:solidFill>
              </a:rPr>
              <a:t>DMR) calling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5BB61AA-65C3-7B4B-B2D2-F6BE9D4A41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8374" y="957376"/>
            <a:ext cx="5028786" cy="4186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4661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4048706" y="1011914"/>
            <a:ext cx="4355433" cy="2462958"/>
          </a:xfrm>
        </p:spPr>
        <p:txBody>
          <a:bodyPr/>
          <a:lstStyle/>
          <a:p>
            <a:r>
              <a:rPr lang="en-US" dirty="0"/>
              <a:t>Group</a:t>
            </a:r>
            <a:r>
              <a:rPr lang="zh-CN" altLang="en-US" dirty="0"/>
              <a:t> </a:t>
            </a:r>
            <a:r>
              <a:rPr lang="en-US" altLang="zh-CN" dirty="0"/>
              <a:t>study</a:t>
            </a:r>
            <a:r>
              <a:rPr lang="en-GB" altLang="zh-CN" dirty="0"/>
              <a:t>:</a:t>
            </a:r>
          </a:p>
          <a:p>
            <a:pPr marL="0" indent="0">
              <a:buNone/>
            </a:pPr>
            <a:r>
              <a:rPr lang="zh-CN" altLang="en-US" dirty="0"/>
              <a:t>    </a:t>
            </a:r>
            <a:r>
              <a:rPr lang="en-GB" dirty="0">
                <a:solidFill>
                  <a:schemeClr val="accent2"/>
                </a:solidFill>
              </a:rPr>
              <a:t>similarity</a:t>
            </a:r>
            <a:r>
              <a:rPr lang="zh-CN" altLang="en-US" dirty="0">
                <a:solidFill>
                  <a:schemeClr val="accent2"/>
                </a:solidFill>
              </a:rPr>
              <a:t> </a:t>
            </a:r>
            <a:r>
              <a:rPr lang="en-US" altLang="zh-CN" dirty="0">
                <a:solidFill>
                  <a:schemeClr val="accent2"/>
                </a:solidFill>
              </a:rPr>
              <a:t>and</a:t>
            </a:r>
            <a:r>
              <a:rPr lang="zh-CN" altLang="en-US" dirty="0">
                <a:solidFill>
                  <a:schemeClr val="accent2"/>
                </a:solidFill>
              </a:rPr>
              <a:t> </a:t>
            </a:r>
            <a:r>
              <a:rPr lang="en-US" altLang="zh-CN" dirty="0">
                <a:solidFill>
                  <a:schemeClr val="accent2"/>
                </a:solidFill>
              </a:rPr>
              <a:t>differences</a:t>
            </a:r>
            <a:r>
              <a:rPr lang="zh-CN" altLang="en-US" dirty="0">
                <a:solidFill>
                  <a:schemeClr val="accent2"/>
                </a:solidFill>
              </a:rPr>
              <a:t> </a:t>
            </a:r>
            <a:r>
              <a:rPr lang="en-US" altLang="zh-CN" dirty="0"/>
              <a:t>among</a:t>
            </a:r>
            <a:r>
              <a:rPr lang="zh-CN" altLang="en-US" dirty="0"/>
              <a:t> </a:t>
            </a:r>
            <a:r>
              <a:rPr lang="en-US" altLang="zh-CN" dirty="0"/>
              <a:t>research</a:t>
            </a:r>
            <a:r>
              <a:rPr lang="zh-CN" altLang="en-US" dirty="0"/>
              <a:t> </a:t>
            </a:r>
            <a:r>
              <a:rPr lang="en-US" altLang="zh-CN" dirty="0"/>
              <a:t>groups</a:t>
            </a:r>
          </a:p>
          <a:p>
            <a:pPr marL="0" indent="0">
              <a:buNone/>
            </a:pPr>
            <a:r>
              <a:rPr lang="zh-CN" altLang="en-US" dirty="0"/>
              <a:t>    </a:t>
            </a:r>
            <a:r>
              <a:rPr lang="en-US" altLang="zh-CN" dirty="0"/>
              <a:t>similar</a:t>
            </a:r>
            <a:r>
              <a:rPr lang="zh-CN" altLang="en-US" dirty="0"/>
              <a:t> </a:t>
            </a:r>
            <a:r>
              <a:rPr lang="en-GB" altLang="zh-CN" dirty="0"/>
              <a:t>(un)</a:t>
            </a:r>
            <a:r>
              <a:rPr lang="en-US" altLang="zh-CN" dirty="0"/>
              <a:t>methylated</a:t>
            </a:r>
            <a:r>
              <a:rPr lang="zh-CN" altLang="en-US" dirty="0"/>
              <a:t> </a:t>
            </a:r>
            <a:r>
              <a:rPr lang="en-US" altLang="zh-CN" dirty="0"/>
              <a:t>patterns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regions</a:t>
            </a:r>
            <a:r>
              <a:rPr lang="zh-CN" altLang="en-US" dirty="0"/>
              <a:t> </a:t>
            </a:r>
            <a:r>
              <a:rPr lang="en-US" altLang="zh-CN" dirty="0"/>
              <a:t>  </a:t>
            </a:r>
            <a:r>
              <a:rPr lang="en-US" altLang="zh-CN" dirty="0">
                <a:sym typeface="Wingdings" pitchFamily="2" charset="2"/>
              </a:rPr>
              <a:t> 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functions</a:t>
            </a:r>
          </a:p>
          <a:p>
            <a:pPr marL="0" indent="0">
              <a:buNone/>
            </a:pPr>
            <a:r>
              <a:rPr lang="zh-CN" altLang="en-US" dirty="0">
                <a:sym typeface="Wingdings" pitchFamily="2" charset="2"/>
              </a:rPr>
              <a:t>    </a:t>
            </a:r>
            <a:r>
              <a:rPr lang="en-US" altLang="zh-CN" dirty="0">
                <a:sym typeface="Wingdings" pitchFamily="2" charset="2"/>
              </a:rPr>
              <a:t>distinct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ones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  functions 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 😄 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😄</a:t>
            </a:r>
            <a:endParaRPr lang="en-GB" dirty="0"/>
          </a:p>
          <a:p>
            <a:r>
              <a:rPr lang="en-US" altLang="zh-CN" dirty="0"/>
              <a:t>Individual research</a:t>
            </a:r>
            <a:r>
              <a:rPr lang="zh-CN" altLang="en-US" dirty="0"/>
              <a:t> </a:t>
            </a:r>
            <a:endParaRPr lang="en-GB" altLang="zh-CN" dirty="0"/>
          </a:p>
          <a:p>
            <a:r>
              <a:rPr lang="en-US" dirty="0"/>
              <a:t>Combing</a:t>
            </a:r>
            <a:r>
              <a:rPr lang="zh-CN" altLang="en-US" dirty="0"/>
              <a:t> </a:t>
            </a:r>
            <a:r>
              <a:rPr lang="en-US" altLang="zh-CN" dirty="0"/>
              <a:t>current</a:t>
            </a:r>
            <a:r>
              <a:rPr lang="zh-CN" altLang="en-US" dirty="0"/>
              <a:t> </a:t>
            </a:r>
            <a:r>
              <a:rPr lang="en-US" altLang="zh-CN" dirty="0"/>
              <a:t>research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cases</a:t>
            </a:r>
          </a:p>
          <a:p>
            <a:r>
              <a:rPr lang="en-US" dirty="0"/>
              <a:t>Exploring</a:t>
            </a:r>
            <a:r>
              <a:rPr lang="zh-CN" altLang="en-US" dirty="0"/>
              <a:t> </a:t>
            </a:r>
            <a:r>
              <a:rPr lang="en-US" altLang="zh-CN" dirty="0"/>
              <a:t>further</a:t>
            </a:r>
            <a:r>
              <a:rPr lang="zh-CN" altLang="en-US" dirty="0"/>
              <a:t> </a:t>
            </a:r>
            <a:r>
              <a:rPr lang="en-US" altLang="zh-CN" dirty="0"/>
              <a:t>functions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GB" dirty="0"/>
              <a:t>mechanism</a:t>
            </a:r>
            <a:r>
              <a:rPr lang="zh-CN" altLang="en-US" dirty="0"/>
              <a:t>  </a:t>
            </a:r>
            <a:r>
              <a:rPr lang="en-US" altLang="zh-CN" dirty="0"/>
              <a:t>😢</a:t>
            </a:r>
            <a:r>
              <a:rPr lang="zh-CN" altLang="en-US" dirty="0"/>
              <a:t>  </a:t>
            </a:r>
            <a:r>
              <a:rPr lang="en-US" altLang="zh-CN" dirty="0"/>
              <a:t>😢</a:t>
            </a:r>
            <a:endParaRPr lang="en-GB" dirty="0"/>
          </a:p>
          <a:p>
            <a:pPr marL="0" indent="0">
              <a:buNone/>
            </a:pPr>
            <a:endParaRPr lang="en-GB" altLang="zh-CN" dirty="0"/>
          </a:p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Group</a:t>
            </a:r>
            <a:r>
              <a:rPr lang="zh-CN" altLang="en-US" dirty="0"/>
              <a:t> </a:t>
            </a:r>
            <a:r>
              <a:rPr lang="en-US" altLang="zh-CN" dirty="0"/>
              <a:t>study</a:t>
            </a:r>
            <a:r>
              <a:rPr lang="zh-CN" altLang="en-US" dirty="0"/>
              <a:t> 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individual</a:t>
            </a:r>
            <a:r>
              <a:rPr lang="zh-CN" altLang="en-US" dirty="0"/>
              <a:t> </a:t>
            </a:r>
            <a:r>
              <a:rPr lang="en-US" altLang="zh-CN" dirty="0"/>
              <a:t>cases</a:t>
            </a:r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7" r="1197"/>
          <a:stretch>
            <a:fillRect/>
          </a:stretch>
        </p:blipFill>
        <p:spPr/>
      </p:pic>
      <p:pic>
        <p:nvPicPr>
          <p:cNvPr id="8" name="Picture Placeholder 7"/>
          <p:cNvPicPr>
            <a:picLocks noGrp="1" noChangeAspect="1"/>
          </p:cNvPicPr>
          <p:nvPr>
            <p:ph type="pic" sz="quarter" idx="15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7" r="119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4920151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148553" y="923828"/>
            <a:ext cx="5598649" cy="2815711"/>
          </a:xfrm>
        </p:spPr>
        <p:txBody>
          <a:bodyPr/>
          <a:lstStyle/>
          <a:p>
            <a:pPr algn="ctr"/>
            <a:r>
              <a:rPr lang="en-US" sz="1400" dirty="0"/>
              <a:t>Grafted and non grafted grapes</a:t>
            </a:r>
          </a:p>
          <a:p>
            <a:pPr marL="0" indent="0" algn="ctr">
              <a:buNone/>
            </a:pPr>
            <a:r>
              <a:rPr lang="en-US" dirty="0"/>
              <a:t>     </a:t>
            </a:r>
            <a:r>
              <a:rPr lang="en-US" dirty="0">
                <a:solidFill>
                  <a:schemeClr val="accent2"/>
                </a:solidFill>
              </a:rPr>
              <a:t>Pinot</a:t>
            </a:r>
            <a:r>
              <a:rPr lang="en-GB" dirty="0">
                <a:solidFill>
                  <a:schemeClr val="accent2"/>
                </a:solidFill>
              </a:rPr>
              <a:t>.n and </a:t>
            </a:r>
            <a:r>
              <a:rPr lang="en-GB" dirty="0" err="1">
                <a:solidFill>
                  <a:schemeClr val="accent2"/>
                </a:solidFill>
              </a:rPr>
              <a:t>Pinot.aus</a:t>
            </a:r>
            <a:endParaRPr lang="en-US" dirty="0">
              <a:solidFill>
                <a:schemeClr val="accent2"/>
              </a:solidFill>
            </a:endParaRPr>
          </a:p>
          <a:p>
            <a:pPr algn="ctr"/>
            <a:r>
              <a:rPr lang="en-GB" sz="1400" dirty="0"/>
              <a:t>Muscat</a:t>
            </a:r>
            <a:r>
              <a:rPr lang="zh-CN" altLang="en-US" sz="1400" dirty="0"/>
              <a:t> </a:t>
            </a:r>
            <a:r>
              <a:rPr lang="en-US" altLang="zh-CN" sz="1400" dirty="0"/>
              <a:t>family</a:t>
            </a:r>
            <a:endParaRPr lang="en-GB" sz="1400" dirty="0"/>
          </a:p>
          <a:p>
            <a:pPr marL="0" indent="0" algn="ctr">
              <a:buNone/>
            </a:pPr>
            <a:r>
              <a:rPr lang="zh-CN" altLang="en-US" dirty="0"/>
              <a:t>     </a:t>
            </a:r>
            <a:r>
              <a:rPr lang="en-GB" dirty="0">
                <a:solidFill>
                  <a:schemeClr val="accent2"/>
                </a:solidFill>
              </a:rPr>
              <a:t>Muscat </a:t>
            </a:r>
            <a:r>
              <a:rPr lang="en-GB" dirty="0" err="1">
                <a:solidFill>
                  <a:schemeClr val="accent2"/>
                </a:solidFill>
              </a:rPr>
              <a:t>d’Alexandrit</a:t>
            </a:r>
            <a:r>
              <a:rPr lang="zh-CN" altLang="en-US" dirty="0">
                <a:solidFill>
                  <a:schemeClr val="accent2"/>
                </a:solidFill>
              </a:rPr>
              <a:t>  </a:t>
            </a:r>
            <a:r>
              <a:rPr lang="en-GB" altLang="zh-CN" dirty="0">
                <a:solidFill>
                  <a:schemeClr val="accent2"/>
                </a:solidFill>
              </a:rPr>
              <a:t>and</a:t>
            </a:r>
            <a:r>
              <a:rPr lang="zh-CN" altLang="en-US" dirty="0">
                <a:solidFill>
                  <a:schemeClr val="accent2"/>
                </a:solidFill>
              </a:rPr>
              <a:t> </a:t>
            </a:r>
            <a:r>
              <a:rPr lang="en-GB" dirty="0">
                <a:solidFill>
                  <a:schemeClr val="accent2"/>
                </a:solidFill>
              </a:rPr>
              <a:t>Muscat </a:t>
            </a:r>
            <a:r>
              <a:rPr lang="en-GB" dirty="0" err="1">
                <a:solidFill>
                  <a:schemeClr val="accent2"/>
                </a:solidFill>
              </a:rPr>
              <a:t>d’Eisenstadt</a:t>
            </a:r>
            <a:endParaRPr lang="en-US" dirty="0">
              <a:solidFill>
                <a:schemeClr val="accent2"/>
              </a:solidFill>
            </a:endParaRPr>
          </a:p>
          <a:p>
            <a:pPr algn="ctr"/>
            <a:r>
              <a:rPr lang="en-US" sz="1400" dirty="0"/>
              <a:t> Pinot</a:t>
            </a:r>
            <a:r>
              <a:rPr lang="zh-CN" altLang="en-US" sz="1400" dirty="0"/>
              <a:t> </a:t>
            </a:r>
            <a:r>
              <a:rPr lang="en-GB" altLang="zh-CN" sz="1400" dirty="0"/>
              <a:t>family</a:t>
            </a:r>
            <a:r>
              <a:rPr lang="zh-CN" altLang="en-US" sz="1400" dirty="0"/>
              <a:t> </a:t>
            </a:r>
            <a:endParaRPr lang="en-GB" altLang="zh-CN" sz="1400" dirty="0"/>
          </a:p>
          <a:p>
            <a:pPr marL="0" indent="0" algn="ctr">
              <a:buNone/>
            </a:pPr>
            <a:r>
              <a:rPr lang="zh-CN" altLang="en-US" dirty="0">
                <a:solidFill>
                  <a:schemeClr val="accent2"/>
                </a:solidFill>
              </a:rPr>
              <a:t>      </a:t>
            </a:r>
            <a:r>
              <a:rPr lang="en-US" dirty="0">
                <a:solidFill>
                  <a:schemeClr val="accent2"/>
                </a:solidFill>
              </a:rPr>
              <a:t>Pinot</a:t>
            </a:r>
            <a:r>
              <a:rPr lang="en-GB" dirty="0">
                <a:solidFill>
                  <a:schemeClr val="accent2"/>
                </a:solidFill>
              </a:rPr>
              <a:t>.n</a:t>
            </a:r>
            <a:r>
              <a:rPr lang="en-US" dirty="0">
                <a:solidFill>
                  <a:schemeClr val="accent2"/>
                </a:solidFill>
              </a:rPr>
              <a:t>,  Gamay and </a:t>
            </a:r>
            <a:r>
              <a:rPr lang="en-US" dirty="0" err="1">
                <a:solidFill>
                  <a:schemeClr val="accent2"/>
                </a:solidFill>
              </a:rPr>
              <a:t>Chasselas</a:t>
            </a:r>
            <a:endParaRPr lang="en-GB" altLang="zh-CN" dirty="0">
              <a:solidFill>
                <a:schemeClr val="accent2"/>
              </a:solidFill>
            </a:endParaRPr>
          </a:p>
          <a:p>
            <a:pPr algn="ctr"/>
            <a:r>
              <a:rPr lang="en-GB" altLang="zh-CN" sz="1400" dirty="0"/>
              <a:t>Others</a:t>
            </a:r>
          </a:p>
          <a:p>
            <a:pPr marL="0" indent="0" algn="ctr">
              <a:buNone/>
            </a:pPr>
            <a:r>
              <a:rPr lang="zh-CN" altLang="en-US" dirty="0">
                <a:solidFill>
                  <a:schemeClr val="accent2"/>
                </a:solidFill>
              </a:rPr>
              <a:t>    </a:t>
            </a:r>
            <a:r>
              <a:rPr lang="en-GB" altLang="zh-CN" dirty="0" err="1">
                <a:solidFill>
                  <a:schemeClr val="accent2"/>
                </a:solidFill>
              </a:rPr>
              <a:t>Cabsua</a:t>
            </a:r>
            <a:r>
              <a:rPr lang="en-GB" altLang="zh-CN" dirty="0">
                <a:solidFill>
                  <a:schemeClr val="accent2"/>
                </a:solidFill>
              </a:rPr>
              <a:t>,</a:t>
            </a:r>
            <a:r>
              <a:rPr lang="en-US" altLang="zh-CN" dirty="0">
                <a:solidFill>
                  <a:schemeClr val="accent2"/>
                </a:solidFill>
              </a:rPr>
              <a:t>  Chardonnay</a:t>
            </a:r>
            <a:r>
              <a:rPr lang="en-GB" altLang="zh-CN" dirty="0">
                <a:solidFill>
                  <a:schemeClr val="accent2"/>
                </a:solidFill>
              </a:rPr>
              <a:t>,</a:t>
            </a:r>
            <a:r>
              <a:rPr lang="en-US" altLang="zh-CN" dirty="0">
                <a:solidFill>
                  <a:schemeClr val="accent2"/>
                </a:solidFill>
              </a:rPr>
              <a:t>  and</a:t>
            </a:r>
            <a:r>
              <a:rPr lang="zh-CN" altLang="en-US" dirty="0">
                <a:solidFill>
                  <a:schemeClr val="accent2"/>
                </a:solidFill>
              </a:rPr>
              <a:t> </a:t>
            </a:r>
            <a:r>
              <a:rPr lang="en-US" altLang="zh-CN" dirty="0" err="1">
                <a:solidFill>
                  <a:schemeClr val="accent2"/>
                </a:solidFill>
              </a:rPr>
              <a:t>Ripriari</a:t>
            </a:r>
            <a:endParaRPr lang="en-GB" altLang="zh-CN" dirty="0">
              <a:solidFill>
                <a:schemeClr val="accent2"/>
              </a:solidFill>
            </a:endParaRPr>
          </a:p>
          <a:p>
            <a:pPr marL="0" indent="0">
              <a:buNone/>
            </a:pPr>
            <a:r>
              <a:rPr lang="en-US" dirty="0"/>
              <a:t>     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3136277" y="384221"/>
            <a:ext cx="5598649" cy="523417"/>
          </a:xfrm>
        </p:spPr>
        <p:txBody>
          <a:bodyPr/>
          <a:lstStyle/>
          <a:p>
            <a:pPr algn="ctr"/>
            <a:r>
              <a:rPr lang="en-US" dirty="0"/>
              <a:t>GRAPE types and</a:t>
            </a:r>
            <a:r>
              <a:rPr lang="zh-CN" altLang="en-US" dirty="0"/>
              <a:t> </a:t>
            </a:r>
            <a:r>
              <a:rPr lang="en-US" altLang="zh-CN" dirty="0"/>
              <a:t>group</a:t>
            </a:r>
            <a:r>
              <a:rPr lang="zh-CN" altLang="en-US" dirty="0"/>
              <a:t> </a:t>
            </a:r>
            <a:r>
              <a:rPr lang="en-US" altLang="zh-CN" dirty="0"/>
              <a:t>study</a:t>
            </a:r>
            <a:endParaRPr lang="en-US" dirty="0"/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D7D06B04-CCAE-C749-97FC-1EBD1B05534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6093" b="6093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B8968BC-A7D2-2047-A55B-BC47B8847932}"/>
              </a:ext>
            </a:extLst>
          </p:cNvPr>
          <p:cNvSpPr txBox="1"/>
          <p:nvPr/>
        </p:nvSpPr>
        <p:spPr>
          <a:xfrm>
            <a:off x="1357460" y="3553905"/>
            <a:ext cx="17026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1" dirty="0"/>
              <a:t>Botanical prints online</a:t>
            </a:r>
          </a:p>
        </p:txBody>
      </p:sp>
    </p:spTree>
    <p:extLst>
      <p:ext uri="{BB962C8B-B14F-4D97-AF65-F5344CB8AC3E}">
        <p14:creationId xmlns:p14="http://schemas.microsoft.com/office/powerpoint/2010/main" val="10773530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0" y="358218"/>
            <a:ext cx="9144000" cy="380867"/>
          </a:xfrm>
        </p:spPr>
        <p:txBody>
          <a:bodyPr/>
          <a:lstStyle/>
          <a:p>
            <a:pPr algn="ctr"/>
            <a:r>
              <a:rPr lang="en-GB" dirty="0">
                <a:solidFill>
                  <a:schemeClr val="accent2"/>
                </a:solidFill>
              </a:rPr>
              <a:t>Muscat </a:t>
            </a:r>
            <a:r>
              <a:rPr lang="en-GB" dirty="0" err="1">
                <a:solidFill>
                  <a:schemeClr val="accent2"/>
                </a:solidFill>
              </a:rPr>
              <a:t>d’Alexandrit</a:t>
            </a:r>
            <a:r>
              <a:rPr lang="zh-CN" altLang="en-US" dirty="0">
                <a:solidFill>
                  <a:schemeClr val="accent2"/>
                </a:solidFill>
              </a:rPr>
              <a:t>  </a:t>
            </a:r>
            <a:r>
              <a:rPr lang="en-GB" altLang="zh-CN" dirty="0">
                <a:solidFill>
                  <a:schemeClr val="accent2"/>
                </a:solidFill>
              </a:rPr>
              <a:t>and</a:t>
            </a:r>
            <a:r>
              <a:rPr lang="zh-CN" altLang="en-US" dirty="0">
                <a:solidFill>
                  <a:schemeClr val="accent2"/>
                </a:solidFill>
              </a:rPr>
              <a:t> </a:t>
            </a:r>
            <a:r>
              <a:rPr lang="en-GB" dirty="0">
                <a:solidFill>
                  <a:schemeClr val="accent2"/>
                </a:solidFill>
              </a:rPr>
              <a:t>Muscat </a:t>
            </a:r>
            <a:r>
              <a:rPr lang="en-GB" dirty="0" err="1">
                <a:solidFill>
                  <a:schemeClr val="accent2"/>
                </a:solidFill>
              </a:rPr>
              <a:t>d’Eisenstadt</a:t>
            </a:r>
            <a:endParaRPr lang="en-US" dirty="0">
              <a:solidFill>
                <a:schemeClr val="accent2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7252C5F-264C-E549-BF04-C7B1559A48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43642"/>
            <a:ext cx="4572000" cy="205148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B8674A7-069C-684C-BA0F-CAC4273A74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182323"/>
            <a:ext cx="4572000" cy="2012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581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0" y="53375"/>
            <a:ext cx="9144000" cy="380867"/>
          </a:xfrm>
        </p:spPr>
        <p:txBody>
          <a:bodyPr/>
          <a:lstStyle/>
          <a:p>
            <a:pPr algn="ctr"/>
            <a:r>
              <a:rPr lang="en-GB" dirty="0">
                <a:solidFill>
                  <a:schemeClr val="accent2"/>
                </a:solidFill>
              </a:rPr>
              <a:t>Muscat </a:t>
            </a:r>
            <a:r>
              <a:rPr lang="en-GB" dirty="0" err="1">
                <a:solidFill>
                  <a:schemeClr val="accent2"/>
                </a:solidFill>
              </a:rPr>
              <a:t>d’Alexandrit</a:t>
            </a:r>
            <a:r>
              <a:rPr lang="zh-CN" altLang="en-US" dirty="0">
                <a:solidFill>
                  <a:schemeClr val="accent2"/>
                </a:solidFill>
              </a:rPr>
              <a:t>  </a:t>
            </a:r>
            <a:r>
              <a:rPr lang="en-GB" altLang="zh-CN" dirty="0">
                <a:solidFill>
                  <a:schemeClr val="accent2"/>
                </a:solidFill>
              </a:rPr>
              <a:t>and</a:t>
            </a:r>
            <a:r>
              <a:rPr lang="zh-CN" altLang="en-US" dirty="0">
                <a:solidFill>
                  <a:schemeClr val="accent2"/>
                </a:solidFill>
              </a:rPr>
              <a:t> </a:t>
            </a:r>
            <a:r>
              <a:rPr lang="en-GB" dirty="0">
                <a:solidFill>
                  <a:schemeClr val="accent2"/>
                </a:solidFill>
              </a:rPr>
              <a:t>Muscat </a:t>
            </a:r>
            <a:r>
              <a:rPr lang="en-GB" dirty="0" err="1">
                <a:solidFill>
                  <a:schemeClr val="accent2"/>
                </a:solidFill>
              </a:rPr>
              <a:t>d’Eisenstadt</a:t>
            </a:r>
            <a:endParaRPr lang="en-US" dirty="0">
              <a:solidFill>
                <a:schemeClr val="accent2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142A19-FA95-8544-AFFD-200114DBAE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1" y="465767"/>
            <a:ext cx="4432661" cy="16622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D58DA1B-B472-DE41-ACE0-94EAB888F1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465767"/>
            <a:ext cx="4432660" cy="166224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8C53D7D-3D3D-1A48-805B-237F5C6B5B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" y="2128015"/>
            <a:ext cx="4432660" cy="166224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3239A80-0FAD-C44F-824D-A0C401FB36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0" y="2132317"/>
            <a:ext cx="4432662" cy="1662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038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0" y="9427"/>
            <a:ext cx="9144000" cy="380867"/>
          </a:xfrm>
        </p:spPr>
        <p:txBody>
          <a:bodyPr/>
          <a:lstStyle/>
          <a:p>
            <a:pPr algn="ctr"/>
            <a:r>
              <a:rPr lang="en-GB" dirty="0">
                <a:solidFill>
                  <a:schemeClr val="accent2"/>
                </a:solidFill>
              </a:rPr>
              <a:t>Muscat </a:t>
            </a:r>
            <a:r>
              <a:rPr lang="en-GB" dirty="0" err="1">
                <a:solidFill>
                  <a:schemeClr val="accent2"/>
                </a:solidFill>
              </a:rPr>
              <a:t>d’Alexandrit</a:t>
            </a:r>
            <a:r>
              <a:rPr lang="zh-CN" altLang="en-US" dirty="0">
                <a:solidFill>
                  <a:schemeClr val="accent2"/>
                </a:solidFill>
              </a:rPr>
              <a:t>  </a:t>
            </a:r>
            <a:r>
              <a:rPr lang="en-GB" altLang="zh-CN" dirty="0">
                <a:solidFill>
                  <a:schemeClr val="accent2"/>
                </a:solidFill>
              </a:rPr>
              <a:t>and</a:t>
            </a:r>
            <a:r>
              <a:rPr lang="zh-CN" altLang="en-US" dirty="0">
                <a:solidFill>
                  <a:schemeClr val="accent2"/>
                </a:solidFill>
              </a:rPr>
              <a:t> </a:t>
            </a:r>
            <a:r>
              <a:rPr lang="en-GB" dirty="0">
                <a:solidFill>
                  <a:schemeClr val="accent2"/>
                </a:solidFill>
              </a:rPr>
              <a:t>Muscat </a:t>
            </a:r>
            <a:r>
              <a:rPr lang="en-GB" dirty="0" err="1">
                <a:solidFill>
                  <a:schemeClr val="accent2"/>
                </a:solidFill>
              </a:rPr>
              <a:t>d’Eisenstadt</a:t>
            </a:r>
            <a:endParaRPr lang="en-US" dirty="0">
              <a:solidFill>
                <a:schemeClr val="accent2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BF051B-1F06-7D42-A38F-854A37BC5C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079"/>
          <a:stretch/>
        </p:blipFill>
        <p:spPr>
          <a:xfrm>
            <a:off x="0" y="354683"/>
            <a:ext cx="9144000" cy="4779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2597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0" y="9427"/>
            <a:ext cx="9144000" cy="380867"/>
          </a:xfrm>
        </p:spPr>
        <p:txBody>
          <a:bodyPr/>
          <a:lstStyle/>
          <a:p>
            <a:pPr algn="ctr"/>
            <a:r>
              <a:rPr lang="en-GB" dirty="0">
                <a:solidFill>
                  <a:schemeClr val="accent2"/>
                </a:solidFill>
              </a:rPr>
              <a:t>Muscat </a:t>
            </a:r>
            <a:r>
              <a:rPr lang="en-GB" dirty="0" err="1">
                <a:solidFill>
                  <a:schemeClr val="accent2"/>
                </a:solidFill>
              </a:rPr>
              <a:t>d’Alexandrit</a:t>
            </a:r>
            <a:r>
              <a:rPr lang="zh-CN" altLang="en-US" dirty="0">
                <a:solidFill>
                  <a:schemeClr val="accent2"/>
                </a:solidFill>
              </a:rPr>
              <a:t>  </a:t>
            </a:r>
            <a:r>
              <a:rPr lang="en-GB" altLang="zh-CN" dirty="0">
                <a:solidFill>
                  <a:schemeClr val="accent2"/>
                </a:solidFill>
              </a:rPr>
              <a:t>and</a:t>
            </a:r>
            <a:r>
              <a:rPr lang="zh-CN" altLang="en-US" dirty="0">
                <a:solidFill>
                  <a:schemeClr val="accent2"/>
                </a:solidFill>
              </a:rPr>
              <a:t> </a:t>
            </a:r>
            <a:r>
              <a:rPr lang="en-GB" dirty="0">
                <a:solidFill>
                  <a:schemeClr val="accent2"/>
                </a:solidFill>
              </a:rPr>
              <a:t>Muscat </a:t>
            </a:r>
            <a:r>
              <a:rPr lang="en-GB" dirty="0" err="1">
                <a:solidFill>
                  <a:schemeClr val="accent2"/>
                </a:solidFill>
              </a:rPr>
              <a:t>d’Eisenstadt</a:t>
            </a:r>
            <a:endParaRPr lang="en-US" dirty="0">
              <a:solidFill>
                <a:schemeClr val="accent2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614C0EC-3F25-1A4B-AF44-19983C2000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262"/>
          <a:stretch/>
        </p:blipFill>
        <p:spPr>
          <a:xfrm>
            <a:off x="0" y="373537"/>
            <a:ext cx="9144000" cy="4769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95172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4142672" y="1066801"/>
            <a:ext cx="4562057" cy="2133599"/>
          </a:xfrm>
        </p:spPr>
        <p:txBody>
          <a:bodyPr/>
          <a:lstStyle/>
          <a:p>
            <a:r>
              <a:rPr lang="en-US" sz="1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What</a:t>
            </a:r>
            <a:r>
              <a:rPr lang="zh-CN" altLang="en-US" sz="1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zh-CN" sz="1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is</a:t>
            </a:r>
            <a:r>
              <a:rPr lang="zh-CN" altLang="en-US" sz="1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zh-CN" sz="1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the</a:t>
            </a:r>
            <a:r>
              <a:rPr lang="zh-CN" altLang="en-US" sz="1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GB" altLang="zh-CN" sz="1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scientific</a:t>
            </a:r>
            <a:r>
              <a:rPr lang="zh-CN" altLang="en-US" sz="1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zh-CN" sz="1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question</a:t>
            </a:r>
            <a:r>
              <a:rPr lang="zh-CN" altLang="en-US" sz="1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zh-CN" sz="1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</a:t>
            </a:r>
            <a:r>
              <a:rPr lang="zh-CN" altLang="en-US" sz="1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zh-CN" sz="1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this</a:t>
            </a:r>
            <a:r>
              <a:rPr lang="zh-CN" altLang="en-US" sz="1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zh-CN" sz="1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project</a:t>
            </a:r>
            <a:r>
              <a:rPr lang="zh-CN" altLang="en-US" sz="1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？</a:t>
            </a:r>
            <a:endParaRPr lang="en-US" sz="1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sz="1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What</a:t>
            </a:r>
            <a:r>
              <a:rPr lang="zh-CN" altLang="en-US" sz="1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zh-CN" sz="1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is</a:t>
            </a:r>
            <a:r>
              <a:rPr lang="zh-CN" altLang="en-US" sz="1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zh-CN" sz="1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the</a:t>
            </a:r>
            <a:r>
              <a:rPr lang="zh-CN" altLang="en-US" sz="1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zh-CN" sz="1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research</a:t>
            </a:r>
            <a:r>
              <a:rPr lang="zh-CN" altLang="en-US" sz="1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GB" sz="1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hypothesis</a:t>
            </a:r>
            <a:r>
              <a:rPr lang="zh-CN" altLang="en-US" sz="1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？</a:t>
            </a:r>
            <a:endParaRPr lang="en-GB" sz="1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sz="1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What</a:t>
            </a:r>
            <a:r>
              <a:rPr lang="zh-CN" altLang="en-US" sz="1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zh-CN" sz="1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analysis</a:t>
            </a:r>
            <a:r>
              <a:rPr lang="zh-CN" altLang="en-US" sz="1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zh-CN" sz="1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methods</a:t>
            </a:r>
            <a:r>
              <a:rPr lang="zh-CN" altLang="en-US" sz="1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zh-CN" sz="1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should</a:t>
            </a:r>
            <a:r>
              <a:rPr lang="zh-CN" altLang="en-US" sz="1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zh-CN" sz="1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we</a:t>
            </a:r>
            <a:r>
              <a:rPr lang="zh-CN" altLang="en-US" sz="1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zh-CN" sz="1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use</a:t>
            </a:r>
            <a:r>
              <a:rPr lang="zh-CN" altLang="en-US" sz="1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？</a:t>
            </a:r>
            <a:endParaRPr lang="en-GB" altLang="zh-CN" sz="1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altLang="zh-CN" sz="1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</a:t>
            </a:r>
            <a:r>
              <a:rPr lang="zh-CN" altLang="en-US" sz="1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zh-CN" sz="1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project</a:t>
            </a:r>
            <a:r>
              <a:rPr lang="zh-CN" altLang="en-US" sz="1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zh-CN" sz="1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title</a:t>
            </a:r>
            <a:endParaRPr lang="en-GB" altLang="zh-CN" sz="1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GB" sz="1800" dirty="0"/>
              <a:t>……</a:t>
            </a:r>
            <a:endParaRPr lang="en-US" sz="18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439271" y="374470"/>
            <a:ext cx="3039263" cy="692331"/>
          </a:xfrm>
        </p:spPr>
        <p:txBody>
          <a:bodyPr/>
          <a:lstStyle/>
          <a:p>
            <a:r>
              <a:rPr lang="en-US" dirty="0"/>
              <a:t>Group</a:t>
            </a:r>
            <a:r>
              <a:rPr lang="zh-CN" altLang="en-US" dirty="0"/>
              <a:t> </a:t>
            </a:r>
            <a:r>
              <a:rPr lang="en-US" dirty="0"/>
              <a:t>Discussion</a:t>
            </a:r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C9E9AA4D-DDFA-A847-9B0F-D15AC2FA3F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64" r="9564"/>
          <a:stretch>
            <a:fillRect/>
          </a:stretch>
        </p:blipFill>
        <p:spPr>
          <a:xfrm>
            <a:off x="283568" y="1021976"/>
            <a:ext cx="3555251" cy="2472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6714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2460" y="0"/>
            <a:ext cx="7718087" cy="5143497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2" name="Freeform 1"/>
          <p:cNvSpPr/>
          <p:nvPr/>
        </p:nvSpPr>
        <p:spPr>
          <a:xfrm>
            <a:off x="-38647" y="-23648"/>
            <a:ext cx="8150773" cy="5218386"/>
          </a:xfrm>
          <a:custGeom>
            <a:avLst/>
            <a:gdLst>
              <a:gd name="connsiteX0" fmla="*/ 5336628 w 8150773"/>
              <a:gd name="connsiteY0" fmla="*/ 0 h 5218386"/>
              <a:gd name="connsiteX1" fmla="*/ 0 w 8150773"/>
              <a:gd name="connsiteY1" fmla="*/ 0 h 5218386"/>
              <a:gd name="connsiteX2" fmla="*/ 0 w 8150773"/>
              <a:gd name="connsiteY2" fmla="*/ 5218386 h 5218386"/>
              <a:gd name="connsiteX3" fmla="*/ 8150773 w 8150773"/>
              <a:gd name="connsiteY3" fmla="*/ 5218386 h 5218386"/>
              <a:gd name="connsiteX4" fmla="*/ 5336628 w 8150773"/>
              <a:gd name="connsiteY4" fmla="*/ 0 h 52183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50773" h="5218386">
                <a:moveTo>
                  <a:pt x="5336628" y="0"/>
                </a:moveTo>
                <a:lnTo>
                  <a:pt x="0" y="0"/>
                </a:lnTo>
                <a:lnTo>
                  <a:pt x="0" y="5218386"/>
                </a:lnTo>
                <a:lnTo>
                  <a:pt x="8150773" y="5218386"/>
                </a:lnTo>
                <a:lnTo>
                  <a:pt x="5336628" y="0"/>
                </a:lnTo>
                <a:close/>
              </a:path>
            </a:pathLst>
          </a:custGeom>
          <a:solidFill>
            <a:srgbClr val="511C6C"/>
          </a:solidFill>
          <a:ln>
            <a:noFill/>
          </a:ln>
          <a:effectLst>
            <a:outerShdw blurRad="215900" dir="2700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03504" y="870410"/>
            <a:ext cx="5351526" cy="112392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bg1"/>
                </a:solidFill>
                <a:latin typeface="Avenir Next" charset="0"/>
                <a:ea typeface="Avenir Next" charset="0"/>
                <a:cs typeface="Avenir Next" charset="0"/>
              </a:defRPr>
            </a:lvl1pPr>
          </a:lstStyle>
          <a:p>
            <a:pPr>
              <a:lnSpc>
                <a:spcPct val="80000"/>
              </a:lnSpc>
            </a:pPr>
            <a:r>
              <a:rPr lang="en-US" sz="4000" dirty="0">
                <a:latin typeface="+mn-lt"/>
              </a:rPr>
              <a:t>PART 1</a:t>
            </a:r>
            <a:r>
              <a:rPr lang="zh-CN" altLang="en-US" sz="4000" dirty="0">
                <a:latin typeface="+mn-lt"/>
              </a:rPr>
              <a:t> </a:t>
            </a:r>
            <a:r>
              <a:rPr lang="en-US" altLang="zh-CN" sz="4000" dirty="0">
                <a:latin typeface="+mn-lt"/>
              </a:rPr>
              <a:t>pre-visualization</a:t>
            </a:r>
            <a:endParaRPr lang="en-US" sz="4000" dirty="0">
              <a:latin typeface="+mn-lt"/>
            </a:endParaRP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603503" y="1884761"/>
            <a:ext cx="4071367" cy="1264401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 i="0" kern="1200" baseline="0">
                <a:solidFill>
                  <a:schemeClr val="bg1"/>
                </a:solidFill>
                <a:latin typeface="Avenir Next Medium" charset="0"/>
                <a:ea typeface="Avenir Next Medium" charset="0"/>
                <a:cs typeface="Avenir Next Medium" charset="0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quick</a:t>
            </a:r>
            <a:r>
              <a:rPr lang="zh-CN" altLang="en-US" dirty="0"/>
              <a:t> </a:t>
            </a:r>
            <a:r>
              <a:rPr lang="en-US" altLang="zh-CN" dirty="0"/>
              <a:t>overview</a:t>
            </a:r>
            <a:r>
              <a:rPr lang="zh-CN" altLang="en-US" dirty="0"/>
              <a:t> </a:t>
            </a:r>
            <a:endParaRPr lang="en-GB" altLang="zh-CN" dirty="0"/>
          </a:p>
          <a:p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Conclusion</a:t>
            </a:r>
            <a:r>
              <a:rPr lang="en-US" altLang="zh-CN" dirty="0"/>
              <a:t>s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6221" y="3808875"/>
            <a:ext cx="9372513" cy="144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04054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3659" cy="5143499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603504" y="1342613"/>
            <a:ext cx="5965738" cy="112392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bg1"/>
                </a:solidFill>
                <a:latin typeface="Avenir Next" charset="0"/>
                <a:ea typeface="Avenir Next" charset="0"/>
                <a:cs typeface="Avenir Next" charset="0"/>
              </a:defRPr>
            </a:lvl1pPr>
          </a:lstStyle>
          <a:p>
            <a:pPr>
              <a:lnSpc>
                <a:spcPct val="80000"/>
              </a:lnSpc>
            </a:pPr>
            <a:r>
              <a:rPr lang="en-US" altLang="zh-CN" sz="4800" dirty="0">
                <a:solidFill>
                  <a:srgbClr val="511C6C"/>
                </a:solidFill>
                <a:latin typeface="+mn-lt"/>
              </a:rPr>
              <a:t>Acknowledgement</a:t>
            </a:r>
            <a:r>
              <a:rPr lang="en-US" sz="4800" dirty="0">
                <a:solidFill>
                  <a:srgbClr val="511C6C"/>
                </a:solidFill>
                <a:latin typeface="+mn-lt"/>
              </a:rPr>
              <a:t> </a:t>
            </a: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603504" y="2357270"/>
            <a:ext cx="8003168" cy="1342151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 i="0" kern="1200" baseline="0">
                <a:solidFill>
                  <a:schemeClr val="bg1"/>
                </a:solidFill>
                <a:latin typeface="Avenir Next Medium" charset="0"/>
                <a:ea typeface="Avenir Next Medium" charset="0"/>
                <a:cs typeface="Avenir Next Medium" charset="0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511C6C"/>
                </a:solidFill>
                <a:latin typeface="+mn-lt"/>
              </a:rPr>
              <a:t>Thank</a:t>
            </a:r>
            <a:r>
              <a:rPr lang="zh-CN" altLang="en-US" dirty="0">
                <a:solidFill>
                  <a:srgbClr val="511C6C"/>
                </a:solidFill>
                <a:latin typeface="+mn-lt"/>
              </a:rPr>
              <a:t> </a:t>
            </a:r>
            <a:r>
              <a:rPr lang="en-US" altLang="zh-CN" dirty="0">
                <a:solidFill>
                  <a:srgbClr val="511C6C"/>
                </a:solidFill>
                <a:latin typeface="+mn-lt"/>
              </a:rPr>
              <a:t>Robin</a:t>
            </a:r>
            <a:r>
              <a:rPr lang="zh-CN" altLang="en-US" dirty="0">
                <a:solidFill>
                  <a:srgbClr val="511C6C"/>
                </a:solidFill>
                <a:latin typeface="+mn-lt"/>
              </a:rPr>
              <a:t> </a:t>
            </a:r>
            <a:r>
              <a:rPr lang="en-GB" altLang="zh-CN" dirty="0" err="1">
                <a:solidFill>
                  <a:srgbClr val="511C6C"/>
                </a:solidFill>
                <a:latin typeface="+mn-lt"/>
              </a:rPr>
              <a:t>Allaby</a:t>
            </a:r>
            <a:r>
              <a:rPr lang="zh-CN" altLang="en-US" dirty="0">
                <a:solidFill>
                  <a:srgbClr val="511C6C"/>
                </a:solidFill>
                <a:latin typeface="+mn-lt"/>
              </a:rPr>
              <a:t> </a:t>
            </a:r>
            <a:r>
              <a:rPr lang="en-US" altLang="zh-CN" dirty="0">
                <a:solidFill>
                  <a:srgbClr val="511C6C"/>
                </a:solidFill>
                <a:latin typeface="+mn-lt"/>
              </a:rPr>
              <a:t>and</a:t>
            </a:r>
            <a:r>
              <a:rPr lang="zh-CN" altLang="en-US" dirty="0">
                <a:solidFill>
                  <a:srgbClr val="511C6C"/>
                </a:solidFill>
                <a:latin typeface="+mn-lt"/>
              </a:rPr>
              <a:t> </a:t>
            </a:r>
            <a:r>
              <a:rPr lang="en-GB" altLang="zh-CN" dirty="0">
                <a:solidFill>
                  <a:srgbClr val="511C6C"/>
                </a:solidFill>
                <a:latin typeface="+mn-lt"/>
              </a:rPr>
              <a:t>Hsiao-Lei Liu</a:t>
            </a:r>
            <a:r>
              <a:rPr lang="zh-CN" altLang="en-US" dirty="0">
                <a:solidFill>
                  <a:srgbClr val="511C6C"/>
                </a:solidFill>
                <a:latin typeface="+mn-lt"/>
              </a:rPr>
              <a:t> </a:t>
            </a:r>
            <a:r>
              <a:rPr lang="en-US" altLang="zh-CN" dirty="0">
                <a:solidFill>
                  <a:srgbClr val="511C6C"/>
                </a:solidFill>
                <a:latin typeface="+mn-lt"/>
              </a:rPr>
              <a:t>for</a:t>
            </a:r>
            <a:r>
              <a:rPr lang="zh-CN" altLang="en-US" dirty="0">
                <a:solidFill>
                  <a:srgbClr val="511C6C"/>
                </a:solidFill>
                <a:latin typeface="+mn-lt"/>
              </a:rPr>
              <a:t> </a:t>
            </a:r>
            <a:r>
              <a:rPr lang="en-US" altLang="zh-CN" dirty="0">
                <a:solidFill>
                  <a:srgbClr val="511C6C"/>
                </a:solidFill>
                <a:latin typeface="+mn-lt"/>
              </a:rPr>
              <a:t>nice</a:t>
            </a:r>
            <a:r>
              <a:rPr lang="zh-CN" altLang="en-US" dirty="0">
                <a:solidFill>
                  <a:srgbClr val="511C6C"/>
                </a:solidFill>
                <a:latin typeface="+mn-lt"/>
              </a:rPr>
              <a:t> </a:t>
            </a:r>
            <a:r>
              <a:rPr lang="en-US" altLang="zh-CN" dirty="0">
                <a:solidFill>
                  <a:srgbClr val="511C6C"/>
                </a:solidFill>
                <a:latin typeface="+mn-lt"/>
              </a:rPr>
              <a:t>supervision.</a:t>
            </a:r>
          </a:p>
          <a:p>
            <a:r>
              <a:rPr lang="zh-CN" altLang="en-US" dirty="0">
                <a:solidFill>
                  <a:srgbClr val="511C6C"/>
                </a:solidFill>
                <a:latin typeface="+mn-lt"/>
              </a:rPr>
              <a:t> </a:t>
            </a:r>
            <a:endParaRPr lang="en-GB" altLang="zh-CN" dirty="0">
              <a:solidFill>
                <a:srgbClr val="511C6C"/>
              </a:solidFill>
              <a:latin typeface="+mn-lt"/>
            </a:endParaRPr>
          </a:p>
          <a:p>
            <a:r>
              <a:rPr lang="en-GB" altLang="zh-CN" dirty="0">
                <a:solidFill>
                  <a:srgbClr val="511C6C"/>
                </a:solidFill>
                <a:latin typeface="+mn-lt"/>
              </a:rPr>
              <a:t>T</a:t>
            </a:r>
            <a:r>
              <a:rPr lang="en-US" altLang="zh-CN" dirty="0">
                <a:solidFill>
                  <a:srgbClr val="511C6C"/>
                </a:solidFill>
                <a:latin typeface="+mn-lt"/>
              </a:rPr>
              <a:t>hank</a:t>
            </a:r>
            <a:r>
              <a:rPr lang="zh-CN" altLang="en-US" dirty="0">
                <a:solidFill>
                  <a:srgbClr val="511C6C"/>
                </a:solidFill>
                <a:latin typeface="+mn-lt"/>
              </a:rPr>
              <a:t> </a:t>
            </a:r>
            <a:r>
              <a:rPr lang="en-GB" altLang="zh-CN" dirty="0">
                <a:solidFill>
                  <a:srgbClr val="511C6C"/>
                </a:solidFill>
                <a:latin typeface="+mn-lt"/>
              </a:rPr>
              <a:t>Aryan</a:t>
            </a:r>
            <a:r>
              <a:rPr lang="en-US" altLang="zh-CN" dirty="0">
                <a:solidFill>
                  <a:srgbClr val="511C6C"/>
                </a:solidFill>
                <a:latin typeface="+mn-lt"/>
              </a:rPr>
              <a:t> </a:t>
            </a:r>
            <a:r>
              <a:rPr lang="en-GB" altLang="zh-CN" dirty="0">
                <a:solidFill>
                  <a:srgbClr val="511C6C"/>
                </a:solidFill>
                <a:latin typeface="+mn-lt"/>
              </a:rPr>
              <a:t>G</a:t>
            </a:r>
            <a:r>
              <a:rPr lang="en-US" altLang="zh-CN" dirty="0" err="1">
                <a:solidFill>
                  <a:srgbClr val="511C6C"/>
                </a:solidFill>
                <a:latin typeface="+mn-lt"/>
              </a:rPr>
              <a:t>upta</a:t>
            </a:r>
            <a:r>
              <a:rPr lang="en-GB" altLang="zh-CN" dirty="0">
                <a:solidFill>
                  <a:srgbClr val="511C6C"/>
                </a:solidFill>
                <a:latin typeface="+mn-lt"/>
              </a:rPr>
              <a:t>,</a:t>
            </a:r>
            <a:r>
              <a:rPr lang="en-US" altLang="zh-CN" dirty="0">
                <a:solidFill>
                  <a:srgbClr val="511C6C"/>
                </a:solidFill>
                <a:latin typeface="+mn-lt"/>
              </a:rPr>
              <a:t> Felix Krueger</a:t>
            </a:r>
            <a:r>
              <a:rPr lang="en-GB" altLang="zh-CN" dirty="0">
                <a:solidFill>
                  <a:srgbClr val="511C6C"/>
                </a:solidFill>
                <a:latin typeface="+mn-lt"/>
              </a:rPr>
              <a:t>,</a:t>
            </a:r>
            <a:r>
              <a:rPr lang="en-US" altLang="zh-CN" dirty="0">
                <a:solidFill>
                  <a:srgbClr val="511C6C"/>
                </a:solidFill>
                <a:latin typeface="+mn-lt"/>
              </a:rPr>
              <a:t> </a:t>
            </a:r>
            <a:r>
              <a:rPr lang="en-GB" altLang="zh-CN" dirty="0">
                <a:solidFill>
                  <a:srgbClr val="511C6C"/>
                </a:solidFill>
                <a:latin typeface="+mn-lt"/>
              </a:rPr>
              <a:t>Morrison Ryan for</a:t>
            </a:r>
            <a:r>
              <a:rPr lang="zh-CN" altLang="en-US" dirty="0">
                <a:solidFill>
                  <a:srgbClr val="511C6C"/>
                </a:solidFill>
                <a:latin typeface="+mn-lt"/>
              </a:rPr>
              <a:t> </a:t>
            </a:r>
            <a:r>
              <a:rPr lang="en-US" altLang="zh-CN" dirty="0">
                <a:solidFill>
                  <a:srgbClr val="511C6C"/>
                </a:solidFill>
                <a:latin typeface="+mn-lt"/>
              </a:rPr>
              <a:t>technical</a:t>
            </a:r>
            <a:r>
              <a:rPr lang="zh-CN" altLang="en-US" dirty="0">
                <a:solidFill>
                  <a:srgbClr val="511C6C"/>
                </a:solidFill>
                <a:latin typeface="+mn-lt"/>
              </a:rPr>
              <a:t> </a:t>
            </a:r>
            <a:r>
              <a:rPr lang="en-US" altLang="zh-CN" dirty="0">
                <a:solidFill>
                  <a:srgbClr val="511C6C"/>
                </a:solidFill>
                <a:latin typeface="+mn-lt"/>
              </a:rPr>
              <a:t>support.</a:t>
            </a:r>
            <a:endParaRPr lang="en-GB" altLang="zh-CN" dirty="0">
              <a:solidFill>
                <a:srgbClr val="511C6C"/>
              </a:solidFill>
              <a:latin typeface="+mn-lt"/>
            </a:endParaRPr>
          </a:p>
          <a:p>
            <a:endParaRPr lang="en-GB" altLang="zh-CN" dirty="0">
              <a:solidFill>
                <a:srgbClr val="511C6C"/>
              </a:solidFill>
              <a:latin typeface="+mn-lt"/>
            </a:endParaRPr>
          </a:p>
          <a:p>
            <a:endParaRPr lang="en-GB" dirty="0">
              <a:solidFill>
                <a:srgbClr val="511C6C"/>
              </a:solidFill>
              <a:latin typeface="+mn-lt"/>
            </a:endParaRPr>
          </a:p>
          <a:p>
            <a:endParaRPr lang="en-US" dirty="0">
              <a:solidFill>
                <a:srgbClr val="511C6C"/>
              </a:solidFill>
              <a:latin typeface="+mn-lt"/>
            </a:endParaRP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603504" y="4254329"/>
            <a:ext cx="6858000" cy="3342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tx1"/>
                </a:solidFill>
                <a:latin typeface="Avenir Next Medium" charset="0"/>
                <a:ea typeface="Avenir Next Medium" charset="0"/>
                <a:cs typeface="Avenir Next Medium" charset="0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500" dirty="0">
                <a:solidFill>
                  <a:srgbClr val="511C6C"/>
                </a:solidFill>
                <a:latin typeface="+mn-lt"/>
                <a:ea typeface="Avenir Next" charset="0"/>
                <a:cs typeface="Avenir Next" charset="0"/>
              </a:rPr>
              <a:t>13 05 20 / </a:t>
            </a:r>
            <a:r>
              <a:rPr lang="en-US" sz="1500" dirty="0" err="1">
                <a:solidFill>
                  <a:srgbClr val="511C6C"/>
                </a:solidFill>
                <a:latin typeface="+mn-lt"/>
                <a:ea typeface="Avenir Next" charset="0"/>
                <a:cs typeface="Avenir Next" charset="0"/>
              </a:rPr>
              <a:t>Shuya</a:t>
            </a:r>
            <a:r>
              <a:rPr lang="en-US" sz="1500" dirty="0">
                <a:solidFill>
                  <a:srgbClr val="511C6C"/>
                </a:solidFill>
                <a:latin typeface="+mn-lt"/>
                <a:ea typeface="Avenir Next" charset="0"/>
                <a:cs typeface="Avenir Next" charset="0"/>
              </a:rPr>
              <a:t> Zhang / Warwick </a:t>
            </a:r>
            <a:endParaRPr lang="en-US" sz="1500" b="0" i="0" dirty="0">
              <a:solidFill>
                <a:srgbClr val="511C6C"/>
              </a:solidFill>
              <a:latin typeface="+mn-lt"/>
              <a:ea typeface="Avenir Next" charset="0"/>
              <a:cs typeface="Avenir Next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674703" y="4123366"/>
            <a:ext cx="7705817" cy="0"/>
          </a:xfrm>
          <a:prstGeom prst="line">
            <a:avLst/>
          </a:prstGeom>
          <a:ln>
            <a:solidFill>
              <a:srgbClr val="511C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28997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582584" y="2375556"/>
            <a:ext cx="8655684" cy="2449468"/>
          </a:xfrm>
        </p:spPr>
        <p:txBody>
          <a:bodyPr/>
          <a:lstStyle/>
          <a:p>
            <a:r>
              <a:rPr lang="en-US" b="1" dirty="0">
                <a:latin typeface="Avenir Next Demi Bold" charset="0"/>
              </a:rPr>
              <a:t>Summarizing</a:t>
            </a:r>
            <a:r>
              <a:rPr lang="zh-CN" altLang="en-US" dirty="0"/>
              <a:t> </a:t>
            </a:r>
            <a:r>
              <a:rPr lang="en-US" altLang="zh-CN" dirty="0"/>
              <a:t>pre-visualization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        </a:t>
            </a:r>
            <a:r>
              <a:rPr lang="en-US" altLang="zh-CN" dirty="0"/>
              <a:t>-----</a:t>
            </a:r>
            <a:r>
              <a:rPr lang="zh-CN" altLang="en-US" dirty="0"/>
              <a:t> </a:t>
            </a:r>
            <a:r>
              <a:rPr lang="en-GB" altLang="zh-CN" dirty="0"/>
              <a:t>I</a:t>
            </a:r>
            <a:r>
              <a:rPr lang="en-GB" dirty="0"/>
              <a:t>ndependent work</a:t>
            </a:r>
            <a:endParaRPr lang="en-GB" altLang="zh-CN" dirty="0"/>
          </a:p>
          <a:p>
            <a:pPr marL="0" indent="0">
              <a:buNone/>
            </a:pPr>
            <a:endParaRPr lang="en-GB" altLang="zh-CN" dirty="0"/>
          </a:p>
          <a:p>
            <a:r>
              <a:rPr lang="en-US" b="1" dirty="0">
                <a:latin typeface="Avenir Next Demi Bold" charset="0"/>
              </a:rPr>
              <a:t>Formatting</a:t>
            </a:r>
            <a:r>
              <a:rPr lang="en-US" dirty="0"/>
              <a:t> scientific</a:t>
            </a:r>
            <a:r>
              <a:rPr lang="zh-CN" altLang="en-US" dirty="0"/>
              <a:t> </a:t>
            </a:r>
            <a:r>
              <a:rPr lang="en-US" altLang="zh-CN" dirty="0"/>
              <a:t>questions</a:t>
            </a:r>
            <a:r>
              <a:rPr lang="zh-CN" altLang="en-US" dirty="0"/>
              <a:t>       </a:t>
            </a:r>
            <a:r>
              <a:rPr lang="en-US" altLang="zh-CN" dirty="0"/>
              <a:t>-----Group work </a:t>
            </a:r>
          </a:p>
          <a:p>
            <a:endParaRPr lang="en-US" altLang="zh-CN" dirty="0"/>
          </a:p>
          <a:p>
            <a:r>
              <a:rPr lang="en-US" b="1" dirty="0"/>
              <a:t>Selecting</a:t>
            </a:r>
            <a:r>
              <a:rPr lang="zh-CN" altLang="en-US" dirty="0"/>
              <a:t> </a:t>
            </a:r>
            <a:r>
              <a:rPr lang="en-US" altLang="zh-CN" dirty="0"/>
              <a:t>appropriate</a:t>
            </a:r>
            <a:r>
              <a:rPr lang="zh-CN" altLang="en-US" dirty="0"/>
              <a:t> </a:t>
            </a:r>
            <a:r>
              <a:rPr lang="en-US" altLang="zh-CN" dirty="0"/>
              <a:t>methods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post-visualization</a:t>
            </a:r>
            <a:r>
              <a:rPr lang="zh-CN" altLang="en-US" dirty="0"/>
              <a:t> </a:t>
            </a:r>
            <a:r>
              <a:rPr lang="en-US" altLang="zh-CN" dirty="0"/>
              <a:t>analysis</a:t>
            </a:r>
            <a:r>
              <a:rPr lang="zh-CN" altLang="en-US" dirty="0"/>
              <a:t> </a:t>
            </a:r>
            <a:r>
              <a:rPr lang="en-US" altLang="zh-CN" dirty="0"/>
              <a:t>   ---- </a:t>
            </a:r>
            <a:r>
              <a:rPr lang="en-US" altLang="zh-CN" dirty="0" err="1"/>
              <a:t>unfined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582583" y="1650440"/>
            <a:ext cx="6940006" cy="380867"/>
          </a:xfrm>
        </p:spPr>
        <p:txBody>
          <a:bodyPr/>
          <a:lstStyle/>
          <a:p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few</a:t>
            </a:r>
            <a:r>
              <a:rPr lang="zh-CN" altLang="en-US" dirty="0"/>
              <a:t> </a:t>
            </a:r>
            <a:r>
              <a:rPr lang="en-US" altLang="zh-CN" dirty="0"/>
              <a:t>things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do</a:t>
            </a:r>
            <a:r>
              <a:rPr lang="zh-CN" altLang="en-US" dirty="0"/>
              <a:t> </a:t>
            </a:r>
            <a:r>
              <a:rPr lang="en-US" altLang="zh-CN" dirty="0"/>
              <a:t>before</a:t>
            </a:r>
            <a:r>
              <a:rPr lang="zh-CN" altLang="en-US" dirty="0"/>
              <a:t> </a:t>
            </a:r>
            <a:r>
              <a:rPr lang="en-US" altLang="zh-CN" dirty="0"/>
              <a:t>starting</a:t>
            </a:r>
            <a:r>
              <a:rPr lang="zh-CN" altLang="en-US" dirty="0"/>
              <a:t> </a:t>
            </a:r>
            <a:r>
              <a:rPr lang="en-US" altLang="zh-CN" dirty="0"/>
              <a:t>post-visualization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45813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1A1A65D-7218-F947-8999-2D5EDD05DD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74317"/>
            <a:ext cx="9144000" cy="2889343"/>
          </a:xfrm>
          <a:prstGeom prst="rect">
            <a:avLst/>
          </a:prstGeom>
        </p:spPr>
      </p:pic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211D3E3E-34CD-F24C-9B67-DE27E46FC5EC}"/>
              </a:ext>
            </a:extLst>
          </p:cNvPr>
          <p:cNvSpPr txBox="1">
            <a:spLocks/>
          </p:cNvSpPr>
          <p:nvPr/>
        </p:nvSpPr>
        <p:spPr>
          <a:xfrm>
            <a:off x="0" y="209510"/>
            <a:ext cx="9144000" cy="380867"/>
          </a:xfrm>
          <a:prstGeom prst="rect">
            <a:avLst/>
          </a:prstGeom>
        </p:spPr>
        <p:txBody>
          <a:bodyPr/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Tx/>
              <a:buNone/>
              <a:defRPr sz="2000" b="1" i="0" kern="1200" baseline="0">
                <a:solidFill>
                  <a:srgbClr val="511C6C"/>
                </a:solidFill>
                <a:latin typeface="+mn-lt"/>
                <a:ea typeface="Avenir Next Demi Bold" charset="0"/>
                <a:cs typeface="Avenir Next Demi Bold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1" i="0" kern="1200">
                <a:solidFill>
                  <a:schemeClr val="tx1"/>
                </a:solidFill>
                <a:latin typeface="Avenir Next Demi Bold" charset="0"/>
                <a:ea typeface="Avenir Next Demi Bold" charset="0"/>
                <a:cs typeface="Avenir Next Demi Bold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1" i="0" kern="1200">
                <a:solidFill>
                  <a:schemeClr val="tx1"/>
                </a:solidFill>
                <a:latin typeface="Avenir Next Demi Bold" charset="0"/>
                <a:ea typeface="Avenir Next Demi Bold" charset="0"/>
                <a:cs typeface="Avenir Next Demi Bold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1" i="0" kern="1200">
                <a:solidFill>
                  <a:schemeClr val="tx1"/>
                </a:solidFill>
                <a:latin typeface="Avenir Next Demi Bold" charset="0"/>
                <a:ea typeface="Avenir Next Demi Bold" charset="0"/>
                <a:cs typeface="Avenir Next Demi Bold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1" i="0" kern="1200">
                <a:solidFill>
                  <a:schemeClr val="tx1"/>
                </a:solidFill>
                <a:latin typeface="Avenir Next Demi Bold" charset="0"/>
                <a:ea typeface="Avenir Next Demi Bold" charset="0"/>
                <a:cs typeface="Avenir Next Demi Bold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/>
              <a:t>A</a:t>
            </a:r>
            <a:r>
              <a:rPr lang="zh-CN" altLang="en-US"/>
              <a:t> </a:t>
            </a:r>
            <a:r>
              <a:rPr lang="en-US" altLang="zh-CN"/>
              <a:t>quick</a:t>
            </a:r>
            <a:r>
              <a:rPr lang="zh-CN" altLang="en-US"/>
              <a:t> </a:t>
            </a:r>
            <a:r>
              <a:rPr lang="en-US" altLang="zh-CN"/>
              <a:t>overview</a:t>
            </a:r>
            <a:r>
              <a:rPr lang="zh-CN" altLang="en-US"/>
              <a:t> </a:t>
            </a:r>
            <a:r>
              <a:rPr lang="en-US" altLang="zh-CN"/>
              <a:t>of</a:t>
            </a:r>
            <a:r>
              <a:rPr lang="zh-CN" altLang="en-US"/>
              <a:t> </a:t>
            </a:r>
            <a:r>
              <a:rPr lang="en-US" altLang="zh-CN"/>
              <a:t>pre-visualization</a:t>
            </a:r>
            <a:r>
              <a:rPr lang="zh-CN" altLang="en-US"/>
              <a:t> </a:t>
            </a:r>
            <a:r>
              <a:rPr lang="en-US" altLang="zh-CN"/>
              <a:t>processing</a:t>
            </a:r>
            <a:endParaRPr lang="en-US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93B6FC0-65EC-744C-8F30-9ED062064139}"/>
              </a:ext>
            </a:extLst>
          </p:cNvPr>
          <p:cNvSpPr/>
          <p:nvPr/>
        </p:nvSpPr>
        <p:spPr>
          <a:xfrm>
            <a:off x="88777" y="2805343"/>
            <a:ext cx="4110361" cy="497149"/>
          </a:xfrm>
          <a:prstGeom prst="roundRect">
            <a:avLst/>
          </a:prstGeom>
          <a:solidFill>
            <a:schemeClr val="bg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2888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0" y="209510"/>
            <a:ext cx="9144000" cy="380867"/>
          </a:xfrm>
        </p:spPr>
        <p:txBody>
          <a:bodyPr/>
          <a:lstStyle/>
          <a:p>
            <a:pPr algn="ctr"/>
            <a:r>
              <a:rPr lang="en-US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quick</a:t>
            </a:r>
            <a:r>
              <a:rPr lang="zh-CN" altLang="en-US" dirty="0"/>
              <a:t> </a:t>
            </a:r>
            <a:r>
              <a:rPr lang="en-US" altLang="zh-CN" dirty="0"/>
              <a:t>overview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pre-visualization</a:t>
            </a:r>
            <a:r>
              <a:rPr lang="zh-CN" altLang="en-US" dirty="0"/>
              <a:t> </a:t>
            </a:r>
            <a:r>
              <a:rPr lang="en-US" altLang="zh-CN" dirty="0"/>
              <a:t>processing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E53A35-C84F-054B-9B93-0420BFB6F5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766221"/>
            <a:ext cx="4336145" cy="28907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1124740-1DF8-2140-ADA1-F3E9EA2F36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855" y="775015"/>
            <a:ext cx="4257289" cy="2838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8369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829153F-FB3C-6447-A86E-31F00CE02A4F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F26820-E289-924B-8C1A-F81C7F8D9B6B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7AF5F0-18A4-0646-9029-C3B051A3B0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4514"/>
            <a:ext cx="3069772" cy="20465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4592D08-FABE-4B44-B5A8-D824B7E6C0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176814"/>
            <a:ext cx="2950029" cy="196668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309096E-DA4A-074D-9647-6BE46C82CD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37114" y="0"/>
            <a:ext cx="3069772" cy="204651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711F0DA-9CEB-2C4C-8DF7-F42467BE73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30273" y="2914196"/>
            <a:ext cx="3343955" cy="222930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15293AA-FDA1-0546-A3F8-303E81A143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74228" y="0"/>
            <a:ext cx="3069771" cy="204651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7745F01-4B98-8F4D-9CF6-15B8FB65CD0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74228" y="3096984"/>
            <a:ext cx="3069772" cy="2046515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1A340A28-58A8-6542-95FF-1022CEA181C6}"/>
              </a:ext>
            </a:extLst>
          </p:cNvPr>
          <p:cNvSpPr/>
          <p:nvPr/>
        </p:nvSpPr>
        <p:spPr>
          <a:xfrm>
            <a:off x="-1" y="2355474"/>
            <a:ext cx="914399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600" b="1" dirty="0"/>
              <a:t>M-Bias </a:t>
            </a:r>
            <a:r>
              <a:rPr lang="en-GB" sz="1600" dirty="0"/>
              <a:t>this plot shows the average percentage methylation and coverage across reads</a:t>
            </a:r>
          </a:p>
        </p:txBody>
      </p:sp>
    </p:spTree>
    <p:extLst>
      <p:ext uri="{BB962C8B-B14F-4D97-AF65-F5344CB8AC3E}">
        <p14:creationId xmlns:p14="http://schemas.microsoft.com/office/powerpoint/2010/main" val="24078143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1D100B-8E7B-F84E-A8FA-79318760D4B7}"/>
              </a:ext>
            </a:extLst>
          </p:cNvPr>
          <p:cNvSpPr/>
          <p:nvPr/>
        </p:nvSpPr>
        <p:spPr>
          <a:xfrm>
            <a:off x="949911" y="488273"/>
            <a:ext cx="7386221" cy="28854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 </a:t>
            </a:r>
            <a:r>
              <a:rPr lang="en-US" sz="2400" b="1" dirty="0"/>
              <a:t>Conclusions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Raw data quality</a:t>
            </a:r>
            <a:r>
              <a:rPr lang="zh-CN" altLang="en-US" sz="1600" dirty="0"/>
              <a:t> </a:t>
            </a:r>
            <a:r>
              <a:rPr lang="en-US" altLang="zh-CN" sz="1600" dirty="0"/>
              <a:t>is</a:t>
            </a:r>
            <a:r>
              <a:rPr lang="zh-CN" altLang="en-US" sz="1600" dirty="0"/>
              <a:t> </a:t>
            </a:r>
            <a:r>
              <a:rPr lang="en-US" altLang="zh-CN" sz="1600" dirty="0"/>
              <a:t>good</a:t>
            </a:r>
            <a:r>
              <a:rPr lang="en-GB" altLang="zh-CN" sz="16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altLang="zh-CN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/>
              <a:t>Unique</a:t>
            </a:r>
            <a:r>
              <a:rPr lang="zh-CN" altLang="en-US" sz="1600" dirty="0"/>
              <a:t> </a:t>
            </a:r>
            <a:r>
              <a:rPr lang="en-US" altLang="zh-CN" sz="1600" dirty="0"/>
              <a:t>reads</a:t>
            </a:r>
            <a:r>
              <a:rPr lang="zh-CN" altLang="en-US" sz="1600" dirty="0"/>
              <a:t> </a:t>
            </a:r>
            <a:r>
              <a:rPr lang="en-US" altLang="zh-CN" sz="1600" dirty="0"/>
              <a:t>m</a:t>
            </a:r>
            <a:r>
              <a:rPr lang="en-GB" altLang="zh-CN" sz="1600" dirty="0" err="1"/>
              <a:t>apping</a:t>
            </a:r>
            <a:r>
              <a:rPr lang="zh-CN" altLang="en-US" sz="1600" dirty="0"/>
              <a:t> </a:t>
            </a:r>
            <a:r>
              <a:rPr lang="en-US" altLang="zh-CN" sz="1600" dirty="0"/>
              <a:t>efficiency</a:t>
            </a:r>
            <a:r>
              <a:rPr lang="zh-CN" altLang="en-US" sz="1600" dirty="0"/>
              <a:t> </a:t>
            </a:r>
            <a:r>
              <a:rPr lang="en-US" altLang="zh-CN" sz="1600" dirty="0"/>
              <a:t>is</a:t>
            </a:r>
            <a:r>
              <a:rPr lang="zh-CN" altLang="en-US" sz="1600" dirty="0"/>
              <a:t> </a:t>
            </a:r>
            <a:r>
              <a:rPr lang="en-US" altLang="zh-CN" sz="1600" dirty="0"/>
              <a:t>about</a:t>
            </a:r>
            <a:r>
              <a:rPr lang="zh-CN" altLang="en-US" sz="1600" dirty="0"/>
              <a:t> </a:t>
            </a:r>
            <a:r>
              <a:rPr lang="en-US" altLang="zh-CN" sz="1600" dirty="0"/>
              <a:t>50%</a:t>
            </a:r>
            <a:r>
              <a:rPr lang="en-GB" altLang="zh-CN" sz="1600" dirty="0"/>
              <a:t>.</a:t>
            </a:r>
          </a:p>
          <a:p>
            <a:endParaRPr lang="en-US" altLang="zh-CN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Cytosine Methylation are in CpG, CHG context</a:t>
            </a:r>
            <a:r>
              <a:rPr lang="en-GB" sz="1600" dirty="0"/>
              <a:t>, m</a:t>
            </a:r>
            <a:r>
              <a:rPr lang="en-GB" altLang="zh-CN" sz="1600" dirty="0"/>
              <a:t>ethylation ratios in CpG are 70 %, and 50% in CHG, while 5% in CHH.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altLang="zh-CN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altLang="zh-CN" sz="1600" dirty="0"/>
              <a:t>Overall,</a:t>
            </a:r>
            <a:r>
              <a:rPr lang="en-US" altLang="zh-CN" sz="1600" dirty="0"/>
              <a:t> s</a:t>
            </a:r>
            <a:r>
              <a:rPr lang="en-US" sz="1600" dirty="0"/>
              <a:t>imilar</a:t>
            </a:r>
            <a:r>
              <a:rPr lang="zh-CN" altLang="en-US" sz="1600" dirty="0"/>
              <a:t> </a:t>
            </a:r>
            <a:r>
              <a:rPr lang="en-US" altLang="zh-CN" sz="1600" dirty="0"/>
              <a:t>general</a:t>
            </a:r>
            <a:r>
              <a:rPr lang="zh-CN" altLang="en-US" sz="1600" dirty="0"/>
              <a:t> </a:t>
            </a:r>
            <a:r>
              <a:rPr lang="en-US" altLang="zh-CN" sz="1600" dirty="0"/>
              <a:t>trends</a:t>
            </a:r>
            <a:r>
              <a:rPr lang="zh-CN" altLang="en-US" sz="1600" dirty="0"/>
              <a:t> </a:t>
            </a:r>
            <a:r>
              <a:rPr lang="en-US" altLang="zh-CN" sz="1600" dirty="0"/>
              <a:t>in</a:t>
            </a:r>
            <a:r>
              <a:rPr lang="zh-CN" altLang="en-US" sz="1600" dirty="0"/>
              <a:t> </a:t>
            </a:r>
            <a:r>
              <a:rPr lang="en-US" altLang="zh-CN" sz="1600" dirty="0"/>
              <a:t>our</a:t>
            </a:r>
            <a:r>
              <a:rPr lang="zh-CN" altLang="en-US" sz="1600" dirty="0"/>
              <a:t> </a:t>
            </a:r>
            <a:r>
              <a:rPr lang="en-US" altLang="zh-CN" sz="1600" dirty="0"/>
              <a:t>data</a:t>
            </a:r>
            <a:r>
              <a:rPr lang="en-GB" altLang="zh-CN" sz="1600" dirty="0"/>
              <a:t>,</a:t>
            </a:r>
            <a:r>
              <a:rPr lang="en-US" altLang="zh-CN" sz="1600" dirty="0"/>
              <a:t> </a:t>
            </a:r>
            <a:r>
              <a:rPr lang="en-GB" altLang="zh-CN" sz="1600" dirty="0"/>
              <a:t>such as mapping</a:t>
            </a:r>
            <a:r>
              <a:rPr lang="zh-CN" altLang="en-US" sz="1600" dirty="0"/>
              <a:t> </a:t>
            </a:r>
            <a:r>
              <a:rPr lang="en-US" altLang="zh-CN" sz="1600" dirty="0"/>
              <a:t>efficiency</a:t>
            </a:r>
            <a:r>
              <a:rPr lang="en-GB" altLang="zh-CN" sz="1600" dirty="0"/>
              <a:t>,</a:t>
            </a:r>
            <a:r>
              <a:rPr lang="en-US" altLang="zh-CN" sz="1600" dirty="0"/>
              <a:t> methylation</a:t>
            </a:r>
            <a:r>
              <a:rPr lang="zh-CN" altLang="en-US" sz="1600" dirty="0"/>
              <a:t> </a:t>
            </a:r>
            <a:r>
              <a:rPr lang="en-US" altLang="zh-CN" sz="1600" dirty="0"/>
              <a:t>ratio</a:t>
            </a:r>
            <a:r>
              <a:rPr lang="en-GB" altLang="zh-CN" sz="1600" dirty="0"/>
              <a:t>,</a:t>
            </a:r>
            <a:r>
              <a:rPr lang="en-US" altLang="zh-CN" sz="1600" dirty="0"/>
              <a:t> and methylation context</a:t>
            </a:r>
            <a:r>
              <a:rPr lang="en-GB" altLang="zh-CN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111675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B1F10524A0A394EB210B83DE79501A3" ma:contentTypeVersion="2" ma:contentTypeDescription="Create a new document." ma:contentTypeScope="" ma:versionID="9e2085a2e2c40aaa867ca7e8461880de">
  <xsd:schema xmlns:xsd="http://www.w3.org/2001/XMLSchema" xmlns:xs="http://www.w3.org/2001/XMLSchema" xmlns:p="http://schemas.microsoft.com/office/2006/metadata/properties" xmlns:ns2="97a246a3-032c-4b2e-92e1-dbf3b776407a" targetNamespace="http://schemas.microsoft.com/office/2006/metadata/properties" ma:root="true" ma:fieldsID="07fa38d5f43c145f8a4e175109be73e3" ns2:_="">
    <xsd:import namespace="97a246a3-032c-4b2e-92e1-dbf3b776407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7a246a3-032c-4b2e-92e1-dbf3b776407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62ABCDD-49C7-4532-A2F6-1889A1C6455F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180DE459-3203-4E96-A8ED-49C8F5D5FC0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40D0135-0F13-4502-AA0D-899B8832340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7a246a3-032c-4b2e-92e1-dbf3b776407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7457</TotalTime>
  <Words>1554</Words>
  <Application>Microsoft Macintosh PowerPoint</Application>
  <PresentationFormat>On-screen Show (16:9)</PresentationFormat>
  <Paragraphs>235</Paragraphs>
  <Slides>40</Slides>
  <Notes>37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6" baseType="lpstr">
      <vt:lpstr>Arial</vt:lpstr>
      <vt:lpstr>Avenir Next Demi Bold</vt:lpstr>
      <vt:lpstr>Avenir Next Medium</vt:lpstr>
      <vt:lpstr>Calibri</vt:lpstr>
      <vt:lpstr>Calibri Light</vt:lpstr>
      <vt:lpstr>Office Theme</vt:lpstr>
      <vt:lpstr>PowerPoint Presentation</vt:lpstr>
      <vt:lpstr>PowerPoint Presentation</vt:lpstr>
      <vt:lpstr>Intermediate point: VISUALIZATION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Kerry Mawby</dc:creator>
  <cp:lastModifiedBy>ZHANG SHUYA</cp:lastModifiedBy>
  <cp:revision>248</cp:revision>
  <dcterms:created xsi:type="dcterms:W3CDTF">2017-04-05T11:04:35Z</dcterms:created>
  <dcterms:modified xsi:type="dcterms:W3CDTF">2020-12-16T00:49:21Z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0x010100BB1F10524A0A394EB210B83DE79501A3</vt:lpwstr>
  </property>
</Properties>
</file>